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92" r:id="rId7"/>
    <p:sldId id="263" r:id="rId8"/>
    <p:sldId id="264" r:id="rId9"/>
    <p:sldId id="293" r:id="rId10"/>
    <p:sldId id="265" r:id="rId11"/>
    <p:sldId id="266" r:id="rId12"/>
    <p:sldId id="267" r:id="rId13"/>
    <p:sldId id="269" r:id="rId14"/>
    <p:sldId id="270" r:id="rId15"/>
    <p:sldId id="271" r:id="rId16"/>
    <p:sldId id="294" r:id="rId17"/>
    <p:sldId id="272" r:id="rId18"/>
    <p:sldId id="273" r:id="rId19"/>
    <p:sldId id="274" r:id="rId20"/>
    <p:sldId id="275" r:id="rId21"/>
    <p:sldId id="295" r:id="rId22"/>
    <p:sldId id="276" r:id="rId23"/>
    <p:sldId id="277" r:id="rId24"/>
    <p:sldId id="278" r:id="rId25"/>
    <p:sldId id="279" r:id="rId26"/>
    <p:sldId id="281" r:id="rId27"/>
    <p:sldId id="282" r:id="rId28"/>
    <p:sldId id="283" r:id="rId29"/>
    <p:sldId id="284" r:id="rId30"/>
    <p:sldId id="297" r:id="rId31"/>
    <p:sldId id="296" r:id="rId32"/>
    <p:sldId id="285" r:id="rId33"/>
    <p:sldId id="280" r:id="rId34"/>
    <p:sldId id="298" r:id="rId35"/>
    <p:sldId id="286" r:id="rId36"/>
    <p:sldId id="287" r:id="rId37"/>
    <p:sldId id="288" r:id="rId38"/>
    <p:sldId id="300" r:id="rId39"/>
    <p:sldId id="289" r:id="rId40"/>
    <p:sldId id="290" r:id="rId41"/>
    <p:sldId id="301" r:id="rId42"/>
    <p:sldId id="291" r:id="rId43"/>
    <p:sldId id="302" r:id="rId44"/>
    <p:sldId id="258" r:id="rId45"/>
    <p:sldId id="25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fontScale="77500" lnSpcReduction="20000"/>
          </a:bodyPr>
          <a:lstStyle/>
          <a:p>
            <a:pPr marL="0" indent="0" algn="ctr" rtl="1">
              <a:lnSpc>
                <a:spcPct val="110000"/>
              </a:lnSpc>
              <a:buNone/>
            </a:pPr>
            <a:r>
              <a:rPr lang="ar-IQ" sz="6000" b="1" dirty="0" smtClean="0">
                <a:solidFill>
                  <a:srgbClr val="2350CF"/>
                </a:solidFill>
              </a:rPr>
              <a:t> </a:t>
            </a:r>
          </a:p>
          <a:p>
            <a:pPr marL="0" indent="0" algn="ctr" rtl="1">
              <a:lnSpc>
                <a:spcPct val="110000"/>
              </a:lnSpc>
              <a:buNone/>
            </a:pPr>
            <a:endParaRPr lang="ar-IQ" sz="4100" b="1" smtClean="0">
              <a:solidFill>
                <a:srgbClr val="2350CF"/>
              </a:solidFill>
              <a:cs typeface="+mj-cs"/>
            </a:endParaRPr>
          </a:p>
          <a:p>
            <a:pPr marL="0" indent="0" algn="ctr" rtl="1">
              <a:lnSpc>
                <a:spcPct val="110000"/>
              </a:lnSpc>
              <a:buNone/>
            </a:pPr>
            <a:r>
              <a:rPr lang="ar-IQ" sz="4100" b="1" smtClean="0">
                <a:solidFill>
                  <a:srgbClr val="2350CF"/>
                </a:solidFill>
                <a:cs typeface="+mj-cs"/>
              </a:rPr>
              <a:t>انتاج </a:t>
            </a:r>
            <a:r>
              <a:rPr lang="ar-IQ" sz="4100" b="1" dirty="0">
                <a:solidFill>
                  <a:srgbClr val="2350CF"/>
                </a:solidFill>
                <a:cs typeface="+mj-cs"/>
              </a:rPr>
              <a:t>خضر/1</a:t>
            </a:r>
            <a:endParaRPr lang="ar-IQ" sz="4100" dirty="0">
              <a:cs typeface="+mj-cs"/>
            </a:endParaRPr>
          </a:p>
          <a:p>
            <a:pPr marL="0" indent="0" algn="ctr" rtl="1">
              <a:lnSpc>
                <a:spcPct val="110000"/>
              </a:lnSpc>
              <a:buNone/>
            </a:pPr>
            <a:r>
              <a:rPr lang="ar-IQ" sz="4100" dirty="0">
                <a:cs typeface="+mj-cs"/>
              </a:rPr>
              <a:t>الاستاذ المساعد الدكتور نوال مهدي حمود</a:t>
            </a:r>
          </a:p>
          <a:p>
            <a:pPr marL="0" indent="0" algn="ctr" rtl="1">
              <a:lnSpc>
                <a:spcPct val="110000"/>
              </a:lnSpc>
              <a:buNone/>
            </a:pPr>
            <a:r>
              <a:rPr lang="ar-IQ" sz="4100" dirty="0">
                <a:solidFill>
                  <a:srgbClr val="FF0000"/>
                </a:solidFill>
                <a:cs typeface="+mj-cs"/>
              </a:rPr>
              <a:t>قسم البستنة وهندسة الحدائق</a:t>
            </a:r>
          </a:p>
          <a:p>
            <a:pPr marL="0" indent="0" algn="ctr" rtl="1">
              <a:lnSpc>
                <a:spcPct val="110000"/>
              </a:lnSpc>
              <a:buNone/>
            </a:pPr>
            <a:r>
              <a:rPr lang="ar-IQ" sz="4100" dirty="0">
                <a:cs typeface="+mj-cs"/>
              </a:rPr>
              <a:t>كلية الزراعة/ </a:t>
            </a:r>
            <a:r>
              <a:rPr lang="ar-IQ" sz="4100" dirty="0">
                <a:solidFill>
                  <a:srgbClr val="FF0000"/>
                </a:solidFill>
                <a:cs typeface="+mj-cs"/>
              </a:rPr>
              <a:t>جامعة البصرة</a:t>
            </a:r>
            <a:endParaRPr lang="ar-IQ" sz="4100" dirty="0">
              <a:cs typeface="+mj-cs"/>
            </a:endParaRPr>
          </a:p>
          <a:p>
            <a:pPr marL="0" indent="0" algn="ctr" rtl="1">
              <a:lnSpc>
                <a:spcPct val="110000"/>
              </a:lnSpc>
              <a:buNone/>
            </a:pPr>
            <a:r>
              <a:rPr lang="ar-IQ" sz="4100" dirty="0">
                <a:cs typeface="+mj-cs"/>
              </a:rPr>
              <a:t>البصرة – </a:t>
            </a:r>
            <a:r>
              <a:rPr lang="ar-IQ" sz="4100" dirty="0">
                <a:solidFill>
                  <a:srgbClr val="FF0000"/>
                </a:solidFill>
                <a:cs typeface="+mj-cs"/>
              </a:rPr>
              <a:t>العراق</a:t>
            </a:r>
          </a:p>
          <a:p>
            <a:pPr marL="0" indent="0" algn="ctr" rtl="1">
              <a:lnSpc>
                <a:spcPct val="110000"/>
              </a:lnSpc>
              <a:buNone/>
            </a:pPr>
            <a:r>
              <a:rPr lang="en-US" sz="4100" dirty="0">
                <a:solidFill>
                  <a:srgbClr val="FF0000"/>
                </a:solidFill>
                <a:cs typeface="+mj-cs"/>
              </a:rPr>
              <a:t>2022 – 2021 </a:t>
            </a:r>
            <a:r>
              <a:rPr lang="ar-IQ" sz="4100" dirty="0">
                <a:cs typeface="+mj-cs"/>
              </a:rPr>
              <a:t> </a:t>
            </a:r>
          </a:p>
          <a:p>
            <a:pPr marL="0" indent="0" algn="ctr" rtl="1">
              <a:lnSpc>
                <a:spcPct val="110000"/>
              </a:lnSpc>
              <a:buNone/>
            </a:pPr>
            <a:r>
              <a:rPr lang="ar-IQ" sz="4100" dirty="0" smtClean="0">
                <a:solidFill>
                  <a:srgbClr val="FF0000"/>
                </a:solidFill>
                <a:cs typeface="+mj-cs"/>
              </a:rPr>
              <a:t>م13 </a:t>
            </a:r>
            <a:r>
              <a:rPr lang="ar-IQ" sz="4100" dirty="0">
                <a:solidFill>
                  <a:srgbClr val="FF0000"/>
                </a:solidFill>
                <a:cs typeface="+mj-cs"/>
              </a:rPr>
              <a:t>الاحد </a:t>
            </a:r>
            <a:r>
              <a:rPr lang="ar-IQ" sz="4100" dirty="0" smtClean="0">
                <a:solidFill>
                  <a:srgbClr val="FF0000"/>
                </a:solidFill>
                <a:cs typeface="+mj-cs"/>
              </a:rPr>
              <a:t>9/ 1/ 2022</a:t>
            </a:r>
            <a:endParaRPr lang="ar-IQ" sz="4100" dirty="0">
              <a:solidFill>
                <a:srgbClr val="FF0000"/>
              </a:solidFill>
              <a:cs typeface="+mj-cs"/>
            </a:endParaRPr>
          </a:p>
          <a:p>
            <a:pPr marL="0" indent="0" algn="ctr">
              <a:lnSpc>
                <a:spcPct val="110000"/>
              </a:lnSpc>
              <a:buNone/>
            </a:pPr>
            <a:r>
              <a:rPr lang="en-US" sz="4100" dirty="0">
                <a:cs typeface="+mj-cs"/>
              </a:rPr>
              <a:t>albayatyNawal@gmail.com</a:t>
            </a: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62692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589913"/>
            <a:ext cx="1079500" cy="1079500"/>
          </a:xfrm>
          <a:prstGeom prst="rect">
            <a:avLst/>
          </a:prstGeom>
          <a:noFill/>
          <a:ln>
            <a:noFill/>
          </a:ln>
        </p:spPr>
      </p:pic>
    </p:spTree>
    <p:extLst>
      <p:ext uri="{BB962C8B-B14F-4D97-AF65-F5344CB8AC3E}">
        <p14:creationId xmlns:p14="http://schemas.microsoft.com/office/powerpoint/2010/main" val="192610122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Autofit/>
          </a:bodyPr>
          <a:lstStyle/>
          <a:p>
            <a:pPr marL="0" marR="0" indent="0" algn="justLow" rtl="1">
              <a:spcBef>
                <a:spcPts val="0"/>
              </a:spcBef>
              <a:spcAft>
                <a:spcPts val="0"/>
              </a:spcAft>
              <a:buNone/>
            </a:pPr>
            <a:r>
              <a:rPr lang="ar-IQ" sz="2400" dirty="0">
                <a:latin typeface="Times New Roman"/>
                <a:ea typeface="Times New Roman"/>
                <a:cs typeface="Times New Roman"/>
              </a:rPr>
              <a:t> </a:t>
            </a:r>
            <a:r>
              <a:rPr lang="ar-IQ" sz="2400" dirty="0" smtClean="0">
                <a:latin typeface="Times New Roman"/>
                <a:ea typeface="Times New Roman"/>
                <a:cs typeface="Times New Roman"/>
              </a:rPr>
              <a:t>    </a:t>
            </a:r>
            <a:endParaRPr lang="ar-IQ" sz="2400" dirty="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وكما </a:t>
            </a:r>
            <a:r>
              <a:rPr lang="ar-IQ" sz="2400" dirty="0">
                <a:latin typeface="Times New Roman"/>
                <a:ea typeface="Times New Roman"/>
                <a:cs typeface="Times New Roman"/>
              </a:rPr>
              <a:t>ذكرنا ان بذور الشوندر عبارة عن ثمرة تحتوي 2 – 6 بذور لذلك يجب ازالة النباتات الزائدة لمنع تزاحمها داخل المرز, ويفضل زراعة الثمار الاحادية البذرة </a:t>
            </a:r>
            <a:r>
              <a:rPr lang="en-US" sz="2400" dirty="0" err="1">
                <a:solidFill>
                  <a:schemeClr val="accent1">
                    <a:lumMod val="75000"/>
                  </a:schemeClr>
                </a:solidFill>
                <a:latin typeface="Times New Roman"/>
                <a:ea typeface="Times New Roman"/>
                <a:cs typeface="Times New Roman"/>
              </a:rPr>
              <a:t>Monogerm</a:t>
            </a:r>
            <a:r>
              <a:rPr lang="en-US" sz="2400" dirty="0">
                <a:solidFill>
                  <a:schemeClr val="accent1">
                    <a:lumMod val="75000"/>
                  </a:schemeClr>
                </a:solidFill>
                <a:latin typeface="Times New Roman"/>
                <a:ea typeface="Times New Roman"/>
                <a:cs typeface="Times New Roman"/>
              </a:rPr>
              <a:t> </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او المقسمة</a:t>
            </a:r>
            <a:r>
              <a:rPr lang="ar-IQ" sz="2400" dirty="0" smtClean="0">
                <a:latin typeface="Times New Roman"/>
                <a:ea typeface="Times New Roman"/>
                <a:cs typeface="Times New Roman"/>
              </a:rPr>
              <a:t>.</a:t>
            </a: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تخف النباتات بعد الانبات 8 – 10 سم بين نبات واخر قبل ان يصل ارتفاعها الى 5 سم لان اجراء الخف على النباتات الكبيرة يؤدي الى الاضرار بالنباتات المتبقية.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الشوندر المزروع لغرض التصنيع فانه نادرا ما تجرى عملية الخف لان تكاليف الايدي العاملة مرتفعة جدا كما تفضل الجذور الصغيرة الحجم للتصنيع.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هذه </a:t>
            </a:r>
            <a:r>
              <a:rPr lang="ar-IQ" sz="2400" dirty="0">
                <a:latin typeface="Times New Roman"/>
                <a:ea typeface="Times New Roman"/>
                <a:cs typeface="Times New Roman"/>
              </a:rPr>
              <a:t>الطريقة لا تستعمل كثيرا في العراق والمتبع ان تزرع  البذور في الواح بالنثر او في سطور داخل اللوح  وفي كلا الحالتين يجب خف النباتات على المسافات المذكورة للحصول على نباتات قوية ذات جذور جيدة من حيث النوعية والشكل والحجم والتلون.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ويمكن </a:t>
            </a:r>
            <a:r>
              <a:rPr lang="ar-IQ" sz="2400" dirty="0">
                <a:latin typeface="Times New Roman"/>
                <a:ea typeface="Times New Roman"/>
                <a:cs typeface="Times New Roman"/>
              </a:rPr>
              <a:t>زراعة البذور في دايات ونقل الشتلات الى الحقل الا ان هذه الطريقة مكلفة كما ان الشتلات نادرة النجاح</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78833116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lgn="just" rtl="1">
              <a:lnSpc>
                <a:spcPct val="15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التسميد</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للحصول </a:t>
            </a:r>
            <a:r>
              <a:rPr lang="ar-IQ" sz="2400" dirty="0">
                <a:ea typeface="Times New Roman"/>
                <a:cs typeface="Times New Roman"/>
              </a:rPr>
              <a:t>على شوندر ذي نوعية عالية جدا يجب ان ينمو النبات سريعا, ويمكن اضافة السماد الحيواني المتحلل جيدا قبل الزراعة مع خلطه بالتربة ويجب تجنب السماد غير المتحلل لانه يؤدي الى تكوين جذور متفرعة ومشوهة بالاضافة الى ظهور الادغال.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بشكل </a:t>
            </a:r>
            <a:r>
              <a:rPr lang="ar-IQ" sz="2400" dirty="0">
                <a:ea typeface="Times New Roman"/>
                <a:cs typeface="Times New Roman"/>
              </a:rPr>
              <a:t>عام يضاف 10م</a:t>
            </a:r>
            <a:r>
              <a:rPr lang="ar-IQ" sz="2400" baseline="30000" dirty="0">
                <a:ea typeface="Times New Roman"/>
                <a:cs typeface="Times New Roman"/>
              </a:rPr>
              <a:t>3</a:t>
            </a:r>
            <a:r>
              <a:rPr lang="ar-IQ" sz="2400" dirty="0">
                <a:ea typeface="Times New Roman"/>
                <a:cs typeface="Times New Roman"/>
              </a:rPr>
              <a:t> من السماد الحيواني المتحلل مع الحراثة,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وكما </a:t>
            </a:r>
            <a:r>
              <a:rPr lang="ar-IQ" sz="2400" dirty="0">
                <a:ea typeface="Times New Roman"/>
                <a:cs typeface="Times New Roman"/>
              </a:rPr>
              <a:t>هو الحال بالنسبة للمحاصيل الاخرى فان نوع السماد الكيمياوي المضاف وكميته تختلف تبعا لنوع التربة وخصوبتها والتسميد السابق والدورة الزراعية,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ويسمد </a:t>
            </a:r>
            <a:r>
              <a:rPr lang="ar-IQ" sz="2400" dirty="0">
                <a:ea typeface="Times New Roman"/>
                <a:cs typeface="Times New Roman"/>
              </a:rPr>
              <a:t>الدونم بـ  60 كغم  كبريتات الامونيوم  و 90 كغم سوبر فوسفات ثلاثي  و30 كغم كبريتات </a:t>
            </a:r>
            <a:r>
              <a:rPr lang="ar-IQ" sz="2400" dirty="0" smtClean="0">
                <a:ea typeface="Times New Roman"/>
                <a:cs typeface="Times New Roman"/>
              </a:rPr>
              <a:t>البوتاسيوم</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تضاف على دفعتين الاولى بعد الزراعة بثلاثة اسابيع بعد اجراء عملية الخف والثانية بعد ثلاثة اسابيع من الاولى. </a:t>
            </a:r>
            <a:endParaRPr lang="en-US" sz="2400" dirty="0"/>
          </a:p>
        </p:txBody>
      </p:sp>
    </p:spTree>
    <p:extLst>
      <p:ext uri="{BB962C8B-B14F-4D97-AF65-F5344CB8AC3E}">
        <p14:creationId xmlns:p14="http://schemas.microsoft.com/office/powerpoint/2010/main" val="78197701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marR="0" indent="0" algn="justLow" rtl="1">
              <a:spcBef>
                <a:spcPts val="0"/>
              </a:spcBef>
              <a:spcAft>
                <a:spcPts val="0"/>
              </a:spcAft>
              <a:buNone/>
            </a:pPr>
            <a:r>
              <a:rPr lang="ar-IQ" sz="2400" dirty="0" smtClean="0">
                <a:latin typeface="Times New Roman"/>
                <a:ea typeface="Times New Roman"/>
                <a:cs typeface="Times New Roman"/>
              </a:rPr>
              <a:t>       </a:t>
            </a:r>
          </a:p>
          <a:p>
            <a:pPr algn="justLow" rtl="1">
              <a:spcBef>
                <a:spcPts val="0"/>
              </a:spcBef>
              <a:buFont typeface="Wingdings"/>
              <a:buChar char="§"/>
            </a:pPr>
            <a:r>
              <a:rPr lang="ar-IQ" sz="2400" dirty="0" smtClean="0">
                <a:latin typeface="Times New Roman"/>
                <a:ea typeface="Times New Roman"/>
                <a:cs typeface="Times New Roman"/>
              </a:rPr>
              <a:t>كذلك </a:t>
            </a:r>
            <a:r>
              <a:rPr lang="ar-IQ" sz="2400" dirty="0">
                <a:latin typeface="Times New Roman"/>
                <a:ea typeface="Times New Roman"/>
                <a:cs typeface="Times New Roman"/>
              </a:rPr>
              <a:t>تحتاج النباتات الى عنصري البورون والمنغنيز وفي حالة نقص أي عنصر يجب تعويضه للنباتات لان النقص يؤدي الى ضعف النمو والحاصل.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في بعض الاحيان تظهر اعراض نقص الـ  </a:t>
            </a:r>
            <a:r>
              <a:rPr lang="en-US" sz="2400" dirty="0" err="1">
                <a:latin typeface="Times New Roman"/>
                <a:ea typeface="Times New Roman"/>
                <a:cs typeface="Times New Roman"/>
              </a:rPr>
              <a:t>Mn</a:t>
            </a:r>
            <a:r>
              <a:rPr lang="ar-IQ" sz="2400" dirty="0">
                <a:latin typeface="Times New Roman"/>
                <a:ea typeface="Times New Roman"/>
                <a:cs typeface="Times New Roman"/>
              </a:rPr>
              <a:t> في الترب القلوية حيث تتقزم الاوراق وتتجعد ويصبح لونها احمر برونزي او مصفر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وتعالج </a:t>
            </a:r>
            <a:r>
              <a:rPr lang="ar-IQ" sz="2400" dirty="0">
                <a:latin typeface="Times New Roman"/>
                <a:ea typeface="Times New Roman"/>
                <a:cs typeface="Times New Roman"/>
              </a:rPr>
              <a:t>باضافة كبريتات المنغنيز اما الى التربة او بالرش على اوراق النبات</a:t>
            </a:r>
            <a:r>
              <a:rPr lang="ar-IQ" sz="2400" dirty="0" smtClean="0">
                <a:latin typeface="Times New Roman"/>
                <a:ea typeface="Times New Roman"/>
                <a:cs typeface="Times New Roman"/>
              </a:rPr>
              <a:t>.</a:t>
            </a:r>
          </a:p>
          <a:p>
            <a:pPr algn="justLow" rtl="1">
              <a:spcBef>
                <a:spcPts val="0"/>
              </a:spcBef>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اما اعراض نقص البورون فتظهر في الترب الجافة القلوية حيث تتشقق الجذور وتتعفن وتعالج باضافة مادة البوراكس الى التربة مباشرة او بالرش على الاوراق خاصة في المواسم الجافة.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وتستجيب </a:t>
            </a:r>
            <a:r>
              <a:rPr lang="ar-IQ" sz="2400" dirty="0">
                <a:latin typeface="Times New Roman"/>
                <a:ea typeface="Times New Roman"/>
                <a:cs typeface="Times New Roman"/>
              </a:rPr>
              <a:t>جذور الشوندر الى الرش  بكلوريد الصوديوم بمعدل بين 57 – 250  كغم دونم</a:t>
            </a:r>
            <a:r>
              <a:rPr lang="ar-IQ" sz="2400" baseline="30000" dirty="0">
                <a:latin typeface="Times New Roman"/>
                <a:ea typeface="Times New Roman"/>
                <a:cs typeface="Times New Roman"/>
              </a:rPr>
              <a:t>-1</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236577183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lvl="0" algn="justLow"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الري</a:t>
            </a:r>
            <a:endParaRPr lang="en-US" sz="2400" dirty="0">
              <a:solidFill>
                <a:srgbClr val="C00000"/>
              </a:solidFill>
              <a:latin typeface="Times New Roman"/>
              <a:ea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قد </a:t>
            </a:r>
            <a:r>
              <a:rPr lang="ar-IQ" sz="2400" dirty="0">
                <a:latin typeface="Times New Roman"/>
                <a:ea typeface="Times New Roman"/>
                <a:cs typeface="Times New Roman"/>
              </a:rPr>
              <a:t>يتطلب الشوندر الري في المراحل الاولى من النمو وكذلك خلال فترات الجفاف اللاحقة للحصول على تطور منتظم للجذور</a:t>
            </a:r>
            <a:r>
              <a:rPr lang="ar-IQ" sz="2400" dirty="0" smtClean="0">
                <a:latin typeface="Times New Roman"/>
                <a:ea typeface="Times New Roman"/>
                <a:cs typeface="Times New Roman"/>
              </a:rPr>
              <a:t>,</a:t>
            </a: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لذلك يجب اعطاء النباتات كمية كافية من مياة الري,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وعموما </a:t>
            </a:r>
            <a:r>
              <a:rPr lang="ar-IQ" sz="2400" dirty="0">
                <a:latin typeface="Times New Roman"/>
                <a:ea typeface="Times New Roman"/>
                <a:cs typeface="Times New Roman"/>
              </a:rPr>
              <a:t>تروى النباتات بعد الزراعة ثم تروى بعد ذلك اعتمادا على الظروف الجوية ورطوبة التربة وخصوبتها ووجود الامطار.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تؤدي </a:t>
            </a:r>
            <a:r>
              <a:rPr lang="ar-IQ" sz="2400" dirty="0">
                <a:latin typeface="Times New Roman"/>
                <a:ea typeface="Times New Roman"/>
                <a:cs typeface="Times New Roman"/>
              </a:rPr>
              <a:t>الرطوبة الزائدة في التربة الى تكوين جذور مشوهة الشكل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ويؤدي </a:t>
            </a:r>
            <a:r>
              <a:rPr lang="ar-IQ" sz="2400" dirty="0">
                <a:latin typeface="Times New Roman"/>
                <a:ea typeface="Times New Roman"/>
                <a:cs typeface="Times New Roman"/>
              </a:rPr>
              <a:t>الري غير المنتظم الى تشقق الجذور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09173925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lvl="0" algn="justLow"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العزق </a:t>
            </a:r>
            <a:r>
              <a:rPr lang="ar-IQ" sz="2400" b="1" dirty="0">
                <a:solidFill>
                  <a:srgbClr val="C00000"/>
                </a:solidFill>
                <a:latin typeface="Times New Roman"/>
                <a:ea typeface="Times New Roman"/>
                <a:cs typeface="Times New Roman"/>
              </a:rPr>
              <a:t>والتعشيب</a:t>
            </a:r>
            <a:endParaRPr lang="en-US" sz="2400" dirty="0">
              <a:solidFill>
                <a:srgbClr val="C00000"/>
              </a:solidFill>
              <a:latin typeface="Times New Roman"/>
              <a:ea typeface="Times New Roman"/>
            </a:endParaRPr>
          </a:p>
          <a:p>
            <a:pPr marL="457200" marR="0" algn="justLow" rtl="1">
              <a:spcBef>
                <a:spcPts val="0"/>
              </a:spcBef>
              <a:spcAft>
                <a:spcPts val="0"/>
              </a:spcAft>
              <a:buFont typeface="Wingdings"/>
              <a:buChar char="§"/>
            </a:pPr>
            <a:r>
              <a:rPr lang="ar-IQ" sz="2400" dirty="0" smtClean="0">
                <a:latin typeface="Times New Roman"/>
                <a:ea typeface="Times New Roman"/>
                <a:cs typeface="Times New Roman"/>
              </a:rPr>
              <a:t>بينت </a:t>
            </a:r>
            <a:r>
              <a:rPr lang="ar-IQ" sz="2400" dirty="0">
                <a:latin typeface="Times New Roman"/>
                <a:ea typeface="Times New Roman"/>
                <a:cs typeface="Times New Roman"/>
              </a:rPr>
              <a:t>الدراسات ان الادغال تقلل كثيرا من حاصل جذور الشوندر لذا فان العزق ضروري للتخلص منها. </a:t>
            </a:r>
            <a:endParaRPr lang="ar-IQ" sz="2400" dirty="0" smtClean="0">
              <a:latin typeface="Times New Roman"/>
              <a:ea typeface="Times New Roman"/>
              <a:cs typeface="Times New Roman"/>
            </a:endParaRPr>
          </a:p>
          <a:p>
            <a:pPr marL="457200" marR="0" algn="justLow" rtl="1">
              <a:spcBef>
                <a:spcPts val="0"/>
              </a:spcBef>
              <a:spcAft>
                <a:spcPts val="0"/>
              </a:spcAft>
              <a:buFont typeface="Wingdings"/>
              <a:buChar char="§"/>
            </a:pPr>
            <a:r>
              <a:rPr lang="ar-IQ" sz="2400" dirty="0" smtClean="0">
                <a:latin typeface="Times New Roman"/>
                <a:ea typeface="Times New Roman"/>
                <a:cs typeface="Times New Roman"/>
              </a:rPr>
              <a:t>يعتمد </a:t>
            </a:r>
            <a:r>
              <a:rPr lang="ar-IQ" sz="2400" dirty="0">
                <a:latin typeface="Times New Roman"/>
                <a:ea typeface="Times New Roman"/>
                <a:cs typeface="Times New Roman"/>
              </a:rPr>
              <a:t>برنامج العزق على نوع التربة وموسم الزراعة والامطار وانتشار الادغال وهو اقل ضرورة في الترب الخفيفة مقارنة بالترب الثقيلة, </a:t>
            </a:r>
            <a:endParaRPr lang="ar-IQ" sz="2400" dirty="0" smtClean="0">
              <a:latin typeface="Times New Roman"/>
              <a:ea typeface="Times New Roman"/>
              <a:cs typeface="Times New Roman"/>
            </a:endParaRPr>
          </a:p>
          <a:p>
            <a:pPr marL="457200" marR="0" algn="justLow" rtl="1">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تتطلب المواسم ذات الامطار الغزيرة عزقا اكثر مقارنة بالمواسم القليلة الامطار. </a:t>
            </a:r>
            <a:endParaRPr lang="ar-IQ" sz="2400" dirty="0" smtClean="0">
              <a:latin typeface="Times New Roman"/>
              <a:ea typeface="Times New Roman"/>
              <a:cs typeface="Times New Roman"/>
            </a:endParaRPr>
          </a:p>
          <a:p>
            <a:pPr marL="457200" marR="0" algn="justLow" rtl="1">
              <a:spcBef>
                <a:spcPts val="0"/>
              </a:spcBef>
              <a:spcAft>
                <a:spcPts val="0"/>
              </a:spcAft>
              <a:buFont typeface="Wingdings"/>
              <a:buChar char="§"/>
            </a:pPr>
            <a:r>
              <a:rPr lang="ar-IQ" sz="2400" dirty="0" smtClean="0">
                <a:latin typeface="Times New Roman"/>
                <a:ea typeface="Times New Roman"/>
                <a:cs typeface="Times New Roman"/>
              </a:rPr>
              <a:t>تعزق </a:t>
            </a:r>
            <a:r>
              <a:rPr lang="ar-IQ" sz="2400" dirty="0">
                <a:latin typeface="Times New Roman"/>
                <a:ea typeface="Times New Roman"/>
                <a:cs typeface="Times New Roman"/>
              </a:rPr>
              <a:t>التربة سطحيا لتفكيكها والتخلص من الادغال ويجرى ذلك في وقت مبكر من الموسم</a:t>
            </a:r>
            <a:r>
              <a:rPr lang="ar-IQ" sz="2400" dirty="0" smtClean="0">
                <a:latin typeface="Times New Roman"/>
                <a:ea typeface="Times New Roman"/>
                <a:cs typeface="Times New Roman"/>
              </a:rPr>
              <a:t>,</a:t>
            </a:r>
          </a:p>
          <a:p>
            <a:pPr marL="457200"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ولاينصح باجراء ذلك في المراحل المتأخرة من نمو النبات, </a:t>
            </a:r>
            <a:r>
              <a:rPr lang="ar-IQ" sz="2400" dirty="0" smtClean="0">
                <a:latin typeface="Times New Roman"/>
                <a:ea typeface="Times New Roman"/>
                <a:cs typeface="Times New Roman"/>
              </a:rPr>
              <a:t>إ</a:t>
            </a:r>
          </a:p>
          <a:p>
            <a:pPr marL="457200" marR="0" algn="justLow" rtl="1">
              <a:spcBef>
                <a:spcPts val="0"/>
              </a:spcBef>
              <a:spcAft>
                <a:spcPts val="0"/>
              </a:spcAft>
              <a:buFont typeface="Wingdings"/>
              <a:buChar char="§"/>
            </a:pPr>
            <a:r>
              <a:rPr lang="ar-IQ" sz="2400" dirty="0" smtClean="0">
                <a:latin typeface="Times New Roman"/>
                <a:ea typeface="Times New Roman"/>
                <a:cs typeface="Times New Roman"/>
              </a:rPr>
              <a:t>ذ </a:t>
            </a:r>
            <a:r>
              <a:rPr lang="ar-IQ" sz="2400" dirty="0">
                <a:latin typeface="Times New Roman"/>
                <a:ea typeface="Times New Roman"/>
                <a:cs typeface="Times New Roman"/>
              </a:rPr>
              <a:t>لو اجريت على عمق 5سم فانه قد ينتج عن ذلك تدمير معظم جذور النبات السطحية التي توجد بالقرب من سطح التربة</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40156671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096000"/>
          </a:xfrm>
        </p:spPr>
        <p:txBody>
          <a:bodyPr>
            <a:normAutofit/>
          </a:bodyPr>
          <a:lstStyle/>
          <a:p>
            <a:pPr lvl="0" algn="justLow"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الازهار </a:t>
            </a:r>
            <a:r>
              <a:rPr lang="ar-IQ" sz="2400" b="1" dirty="0">
                <a:solidFill>
                  <a:srgbClr val="C00000"/>
                </a:solidFill>
                <a:latin typeface="Times New Roman"/>
                <a:ea typeface="Times New Roman"/>
                <a:cs typeface="Times New Roman"/>
              </a:rPr>
              <a:t>والنضج </a:t>
            </a:r>
            <a:endParaRPr lang="en-US" sz="2400" dirty="0">
              <a:solidFill>
                <a:srgbClr val="C00000"/>
              </a:solidFill>
              <a:latin typeface="Times New Roman"/>
              <a:ea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الشوندر </a:t>
            </a:r>
            <a:r>
              <a:rPr lang="ar-IQ" sz="2400" dirty="0">
                <a:latin typeface="Times New Roman"/>
                <a:ea typeface="Times New Roman"/>
                <a:cs typeface="Times New Roman"/>
              </a:rPr>
              <a:t>نبات ثنائي الحول ينمو خضريا″ ويكون الاوراق والجذر الوتدي بالسنة الاولى ثم يزهر ويكون البذور في السنة الثانية.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الازهار </a:t>
            </a:r>
            <a:r>
              <a:rPr lang="ar-IQ" sz="2400" dirty="0">
                <a:latin typeface="Times New Roman"/>
                <a:ea typeface="Times New Roman"/>
                <a:cs typeface="Times New Roman"/>
              </a:rPr>
              <a:t>صغيرة الحجم وتتكون غالبا على شكل عناقيد ويحتوي كل عنقود زهري على 2 – 3 زهرة.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التلقيح </a:t>
            </a:r>
            <a:r>
              <a:rPr lang="ar-IQ" sz="2400" dirty="0">
                <a:latin typeface="Times New Roman"/>
                <a:ea typeface="Times New Roman"/>
                <a:cs typeface="Times New Roman"/>
              </a:rPr>
              <a:t>خلطي بواسطة الرياح.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قد </a:t>
            </a:r>
            <a:r>
              <a:rPr lang="ar-IQ" sz="2400" dirty="0">
                <a:latin typeface="Times New Roman"/>
                <a:ea typeface="Times New Roman"/>
                <a:cs typeface="Times New Roman"/>
              </a:rPr>
              <a:t>يزهر النبات  في السنة  الاولى تحت بعض الظروف الغير ملائمة وقبل وصول الجذور الى الحجم الكامل للتسويق</a:t>
            </a:r>
            <a:r>
              <a:rPr lang="ar-IQ" sz="2400" dirty="0" smtClean="0">
                <a:latin typeface="Times New Roman"/>
                <a:ea typeface="Times New Roman"/>
                <a:cs typeface="Times New Roman"/>
              </a:rPr>
              <a:t>,</a:t>
            </a:r>
          </a:p>
          <a:p>
            <a:pPr marL="0" indent="0">
              <a:buNone/>
            </a:pPr>
            <a:endParaRPr lang="en-US" sz="2400" dirty="0"/>
          </a:p>
        </p:txBody>
      </p:sp>
    </p:spTree>
    <p:extLst>
      <p:ext uri="{BB962C8B-B14F-4D97-AF65-F5344CB8AC3E}">
        <p14:creationId xmlns:p14="http://schemas.microsoft.com/office/powerpoint/2010/main" val="52688407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096000"/>
          </a:xfrm>
        </p:spPr>
        <p:txBody>
          <a:bodyPr>
            <a:normAutofit/>
          </a:bodyPr>
          <a:lstStyle/>
          <a:p>
            <a:pPr lvl="0" algn="justLow"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الازهار </a:t>
            </a:r>
            <a:r>
              <a:rPr lang="ar-IQ" sz="2400" b="1" dirty="0">
                <a:solidFill>
                  <a:srgbClr val="C00000"/>
                </a:solidFill>
                <a:latin typeface="Times New Roman"/>
                <a:ea typeface="Times New Roman"/>
                <a:cs typeface="Times New Roman"/>
              </a:rPr>
              <a:t>والنضج </a:t>
            </a:r>
            <a:endParaRPr lang="en-US" sz="2400" dirty="0">
              <a:solidFill>
                <a:srgbClr val="C00000"/>
              </a:solidFill>
              <a:latin typeface="Times New Roman"/>
              <a:ea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ومن </a:t>
            </a:r>
            <a:r>
              <a:rPr lang="ar-IQ" sz="2400" dirty="0">
                <a:latin typeface="Times New Roman"/>
                <a:ea typeface="Times New Roman"/>
                <a:cs typeface="Times New Roman"/>
              </a:rPr>
              <a:t>اهم اسباب الازهار المبكر </a:t>
            </a:r>
            <a:endParaRPr lang="en-US" sz="2400" dirty="0" smtClean="0">
              <a:latin typeface="Times New Roman"/>
              <a:ea typeface="Times New Roman"/>
              <a:cs typeface="Times New Roman"/>
            </a:endParaRPr>
          </a:p>
          <a:p>
            <a:pPr marR="0" algn="justLow" rtl="1">
              <a:spcBef>
                <a:spcPts val="0"/>
              </a:spcBef>
              <a:spcAft>
                <a:spcPts val="0"/>
              </a:spcAft>
              <a:buFont typeface="Wingdings"/>
              <a:buChar char="§"/>
            </a:pPr>
            <a:r>
              <a:rPr lang="en-US" sz="2400" dirty="0" smtClean="0">
                <a:solidFill>
                  <a:schemeClr val="accent1">
                    <a:lumMod val="75000"/>
                  </a:schemeClr>
                </a:solidFill>
                <a:latin typeface="Times New Roman"/>
                <a:ea typeface="Times New Roman"/>
                <a:cs typeface="Times New Roman"/>
              </a:rPr>
              <a:t>Premature </a:t>
            </a:r>
            <a:r>
              <a:rPr lang="en-US" sz="2400" dirty="0">
                <a:solidFill>
                  <a:schemeClr val="accent1">
                    <a:lumMod val="75000"/>
                  </a:schemeClr>
                </a:solidFill>
                <a:latin typeface="Times New Roman"/>
                <a:ea typeface="Times New Roman"/>
                <a:cs typeface="Times New Roman"/>
              </a:rPr>
              <a:t>seeding</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تعرض النباتات للدرجة الحرارية المنخفضة </a:t>
            </a:r>
            <a:r>
              <a:rPr lang="ar-IQ" sz="2400" dirty="0" smtClean="0">
                <a:latin typeface="Times New Roman"/>
                <a:ea typeface="Times New Roman"/>
                <a:cs typeface="Times New Roman"/>
              </a:rPr>
              <a:t>(4 </a:t>
            </a:r>
            <a:r>
              <a:rPr lang="ar-IQ" sz="2400" dirty="0">
                <a:latin typeface="Times New Roman"/>
                <a:ea typeface="Times New Roman"/>
                <a:cs typeface="Times New Roman"/>
              </a:rPr>
              <a:t>– </a:t>
            </a:r>
            <a:r>
              <a:rPr lang="ar-IQ" sz="2400" dirty="0" smtClean="0">
                <a:latin typeface="Times New Roman"/>
                <a:ea typeface="Times New Roman"/>
                <a:cs typeface="Times New Roman"/>
              </a:rPr>
              <a:t>10) </a:t>
            </a:r>
            <a:r>
              <a:rPr lang="ar-IQ" sz="2400" dirty="0">
                <a:latin typeface="Times New Roman"/>
                <a:ea typeface="Times New Roman"/>
                <a:cs typeface="Times New Roman"/>
              </a:rPr>
              <a:t>م◦ لمدة 30 يوما″ يؤدي الى حصول هذه الظاهرة بنسبة 48%,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وادت </a:t>
            </a:r>
            <a:r>
              <a:rPr lang="ar-IQ" sz="2400" dirty="0">
                <a:latin typeface="Times New Roman"/>
                <a:ea typeface="Times New Roman"/>
                <a:cs typeface="Times New Roman"/>
              </a:rPr>
              <a:t>اطالة الفترة الضوئية الى ظهور حوامل </a:t>
            </a:r>
            <a:r>
              <a:rPr lang="ar-IQ" sz="2400" dirty="0" smtClean="0">
                <a:latin typeface="Times New Roman"/>
                <a:ea typeface="Times New Roman"/>
                <a:cs typeface="Times New Roman"/>
              </a:rPr>
              <a:t>البذور</a:t>
            </a:r>
            <a:r>
              <a:rPr lang="en-US" sz="2400" dirty="0" smtClean="0">
                <a:solidFill>
                  <a:schemeClr val="accent1">
                    <a:lumMod val="75000"/>
                  </a:schemeClr>
                </a:solidFill>
                <a:latin typeface="Times New Roman"/>
                <a:ea typeface="Times New Roman"/>
                <a:cs typeface="Times New Roman"/>
              </a:rPr>
              <a:t>Seed </a:t>
            </a:r>
            <a:r>
              <a:rPr lang="en-US" sz="2400" dirty="0">
                <a:solidFill>
                  <a:schemeClr val="accent1">
                    <a:lumMod val="75000"/>
                  </a:schemeClr>
                </a:solidFill>
                <a:latin typeface="Times New Roman"/>
                <a:ea typeface="Times New Roman"/>
                <a:cs typeface="Times New Roman"/>
              </a:rPr>
              <a:t>stalks </a:t>
            </a:r>
            <a:r>
              <a:rPr lang="ar-IQ" sz="2400" dirty="0" smtClean="0">
                <a:solidFill>
                  <a:schemeClr val="accent1">
                    <a:lumMod val="75000"/>
                  </a:schemeClr>
                </a:solidFill>
                <a:latin typeface="Times New Roman"/>
                <a:ea typeface="Times New Roman"/>
                <a:cs typeface="Times New Roman"/>
              </a:rPr>
              <a:t> </a:t>
            </a:r>
          </a:p>
          <a:p>
            <a:pPr marL="0" marR="0" indent="0" algn="justLow" rtl="1">
              <a:spcBef>
                <a:spcPts val="0"/>
              </a:spcBef>
              <a:spcAft>
                <a:spcPts val="0"/>
              </a:spcAft>
              <a:buNone/>
            </a:pPr>
            <a:endParaRPr lang="ar-IQ" sz="2400" dirty="0" smtClean="0">
              <a:solidFill>
                <a:schemeClr val="accent1">
                  <a:lumMod val="75000"/>
                </a:schemeClr>
              </a:solidFill>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وان </a:t>
            </a:r>
            <a:r>
              <a:rPr lang="ar-IQ" sz="2400" dirty="0">
                <a:latin typeface="Times New Roman"/>
                <a:ea typeface="Times New Roman"/>
                <a:cs typeface="Times New Roman"/>
              </a:rPr>
              <a:t>خفض درجة الحرارة كان اشد تأثيرا من اطالة الفترة الضوئية في دفع النبات الى تكوين الحوامل الزهرية</a:t>
            </a:r>
            <a:r>
              <a:rPr lang="ar-IQ" sz="2400" dirty="0" smtClean="0">
                <a:latin typeface="Times New Roman"/>
                <a:ea typeface="Times New Roman"/>
                <a:cs typeface="Times New Roman"/>
              </a:rPr>
              <a:t>,</a:t>
            </a: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ووجد ان خزن الجذور على درجات حرارة منخفضة صفر – 14◦م ثم زراعتها في البيوت الزجاجية بعد الخزن المبرد تكونت مبادئ الازهار بصورة اسرع مما في الجذور التي خزنت في المخازن الاعتيادية</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51147500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812"/>
            <a:ext cx="8229600" cy="6605588"/>
          </a:xfrm>
        </p:spPr>
        <p:txBody>
          <a:bodyPr>
            <a:normAutofit/>
          </a:bodyPr>
          <a:lstStyle/>
          <a:p>
            <a:pPr marL="0" lvl="0" indent="0" algn="justLow" rtl="1">
              <a:spcBef>
                <a:spcPts val="0"/>
              </a:spcBef>
              <a:buNone/>
            </a:pPr>
            <a:endParaRPr lang="ar-IQ" sz="2400" b="1" dirty="0">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النضج </a:t>
            </a:r>
            <a:r>
              <a:rPr lang="ar-IQ" sz="2400" b="1" dirty="0">
                <a:solidFill>
                  <a:srgbClr val="C00000"/>
                </a:solidFill>
                <a:latin typeface="Times New Roman"/>
                <a:ea typeface="Times New Roman"/>
                <a:cs typeface="Times New Roman"/>
              </a:rPr>
              <a:t>والحصاد</a:t>
            </a:r>
            <a:endParaRPr lang="en-US" sz="2400" dirty="0">
              <a:solidFill>
                <a:srgbClr val="C00000"/>
              </a:solidFill>
              <a:latin typeface="Times New Roman"/>
              <a:ea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تحصد </a:t>
            </a:r>
            <a:r>
              <a:rPr lang="ar-IQ" sz="2400" dirty="0">
                <a:latin typeface="Times New Roman"/>
                <a:ea typeface="Times New Roman"/>
                <a:cs typeface="Times New Roman"/>
              </a:rPr>
              <a:t>جذور الشوندر عندما تصل الى 4 – 5  سم في القطر،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ويستغرق </a:t>
            </a:r>
            <a:r>
              <a:rPr lang="ar-IQ" sz="2400" dirty="0">
                <a:latin typeface="Times New Roman"/>
                <a:ea typeface="Times New Roman"/>
                <a:cs typeface="Times New Roman"/>
              </a:rPr>
              <a:t>في الوصول الى الحجم المناسب 3 – 4 أشهراعتمادا على الظروف الجوية السائدة ومواعيد الزراعة والصنف.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ويجب </a:t>
            </a:r>
            <a:r>
              <a:rPr lang="ar-IQ" sz="2400" dirty="0">
                <a:latin typeface="Times New Roman"/>
                <a:ea typeface="Times New Roman"/>
                <a:cs typeface="Times New Roman"/>
              </a:rPr>
              <a:t>ان تكون الجذور قوية وذات لون احمر داكن وخالية من التشقق والجذور الليفية او المناطق الفلينية.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تتراوح كمية الحاصل في العراق  3 – 4 طن دونم</a:t>
            </a:r>
            <a:r>
              <a:rPr lang="ar-IQ" sz="2400" baseline="30000" dirty="0">
                <a:latin typeface="Times New Roman"/>
                <a:ea typeface="Times New Roman"/>
                <a:cs typeface="Times New Roman"/>
              </a:rPr>
              <a:t>-1</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23829372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lvl="0" indent="0" algn="just" rtl="1">
              <a:spcBef>
                <a:spcPts val="0"/>
              </a:spcBef>
              <a:buNone/>
            </a:pPr>
            <a:endParaRPr lang="ar-IQ" sz="2400" b="1" dirty="0" smtClean="0">
              <a:latin typeface="Times New Roman"/>
              <a:ea typeface="Times New Roman"/>
              <a:cs typeface="Times New Roman"/>
            </a:endParaRPr>
          </a:p>
          <a:p>
            <a:pPr lvl="0"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التخزين</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ان </a:t>
            </a:r>
            <a:r>
              <a:rPr lang="ar-IQ" sz="2400" dirty="0">
                <a:ea typeface="Times New Roman"/>
                <a:cs typeface="Times New Roman"/>
              </a:rPr>
              <a:t>سرعة تنفس جذور الشوندر متوسطة,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وكلما </a:t>
            </a:r>
            <a:r>
              <a:rPr lang="ar-IQ" sz="2400" dirty="0">
                <a:ea typeface="Times New Roman"/>
                <a:cs typeface="Times New Roman"/>
              </a:rPr>
              <a:t>كانت سرعة التنفس عالية كانت كمية الحرارة المنتجة مرتفعة وبالتالي تزداد الحاجة الى تبريد اكثر لازالة هذه الحرارة.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بصورة </a:t>
            </a:r>
            <a:r>
              <a:rPr lang="ar-IQ" sz="2400" dirty="0">
                <a:ea typeface="Times New Roman"/>
                <a:cs typeface="Times New Roman"/>
              </a:rPr>
              <a:t>عامة يمكن خزن الخضراوات ذات السرعة الواطئة التنفس لفترة اطول بعد الحصاد.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يمكن </a:t>
            </a:r>
            <a:r>
              <a:rPr lang="ar-IQ" sz="2400" dirty="0">
                <a:ea typeface="Times New Roman"/>
                <a:cs typeface="Times New Roman"/>
              </a:rPr>
              <a:t>خزن الشوندر تحت ظروف خزن مناسبة لفترة طويلة نسبيا كما هو الحال بالنسبة لمعظم المحاصيل الجذرية.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يمكن </a:t>
            </a:r>
            <a:r>
              <a:rPr lang="ar-IQ" sz="2400" dirty="0">
                <a:ea typeface="Times New Roman"/>
                <a:cs typeface="Times New Roman"/>
              </a:rPr>
              <a:t>تجفيف الجذور على نحو مرض⸗. يخزن الشوندر على درجة حرارة منخفضة ورطوبة نسبية مرتفعة وذلك لمنع ذبول الجذور وانكماشها. </a:t>
            </a:r>
            <a:endParaRPr lang="en-US" sz="2400" dirty="0"/>
          </a:p>
        </p:txBody>
      </p:sp>
    </p:spTree>
    <p:extLst>
      <p:ext uri="{BB962C8B-B14F-4D97-AF65-F5344CB8AC3E}">
        <p14:creationId xmlns:p14="http://schemas.microsoft.com/office/powerpoint/2010/main" val="394506804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يمكن </a:t>
            </a:r>
            <a:r>
              <a:rPr lang="ar-IQ" sz="2400" dirty="0">
                <a:latin typeface="Times New Roman"/>
                <a:ea typeface="Times New Roman"/>
                <a:cs typeface="Times New Roman"/>
              </a:rPr>
              <a:t>خزن الجذور المربوطة في حزم </a:t>
            </a:r>
            <a:r>
              <a:rPr lang="en-US" sz="2400" dirty="0">
                <a:solidFill>
                  <a:schemeClr val="accent1">
                    <a:lumMod val="75000"/>
                  </a:schemeClr>
                </a:solidFill>
                <a:latin typeface="Times New Roman"/>
                <a:ea typeface="Times New Roman"/>
                <a:cs typeface="Times New Roman"/>
              </a:rPr>
              <a:t>Bunched</a:t>
            </a:r>
            <a:r>
              <a:rPr lang="ar-IQ" sz="2400" dirty="0">
                <a:latin typeface="Times New Roman"/>
                <a:ea typeface="Times New Roman"/>
                <a:cs typeface="Times New Roman"/>
              </a:rPr>
              <a:t> لمدة تصل الى 10 أيام على درجة حرارة </a:t>
            </a:r>
            <a:r>
              <a:rPr lang="ar-IQ" sz="2400" dirty="0" smtClean="0">
                <a:latin typeface="Times New Roman"/>
                <a:ea typeface="Times New Roman"/>
                <a:cs typeface="Times New Roman"/>
              </a:rPr>
              <a:t>صفر◦</a:t>
            </a:r>
            <a:r>
              <a:rPr lang="ar-IQ" sz="2400" dirty="0">
                <a:latin typeface="Times New Roman"/>
                <a:ea typeface="Times New Roman"/>
                <a:cs typeface="Times New Roman"/>
              </a:rPr>
              <a:t>م ورطوبة نسبية 90%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بينما </a:t>
            </a:r>
            <a:r>
              <a:rPr lang="ar-IQ" sz="2400" dirty="0">
                <a:latin typeface="Times New Roman"/>
                <a:ea typeface="Times New Roman"/>
                <a:cs typeface="Times New Roman"/>
              </a:rPr>
              <a:t>يمكن خزن الجذور الخالية من العروش لمدة 55 – 90 يوما على درجة حرارة صفر – 1 ◦م ورطوبة نسبية 90 – 95 %.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يعد </a:t>
            </a:r>
            <a:r>
              <a:rPr lang="ar-IQ" sz="2400" dirty="0">
                <a:latin typeface="Times New Roman"/>
                <a:ea typeface="Times New Roman"/>
                <a:cs typeface="Times New Roman"/>
              </a:rPr>
              <a:t>الجذر قليل الحساسية ضد البرودة ولكن يجب عدم تعرض الجذور للانجماد اثناء الخزن لان ذلك يؤدي الى تلفها</a:t>
            </a:r>
            <a:r>
              <a:rPr lang="ar-IQ" sz="2400" dirty="0" smtClean="0">
                <a:latin typeface="Times New Roman"/>
                <a:ea typeface="Times New Roman"/>
                <a:cs typeface="Times New Roman"/>
              </a:rPr>
              <a:t>.</a:t>
            </a: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يتجمد الجذر الخالي من العروش على درجة 1◦م تقريبا, وتظهر اعراض ضرر الانجماد على الجذور بشكل بقع مائية داخل الجذر وخارجه مع اسوداد الانسجة الناقلة احيانا</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350473463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25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endParaRPr lang="ar-IQ" sz="11200" b="1" dirty="0" smtClean="0">
              <a:solidFill>
                <a:schemeClr val="accent2">
                  <a:lumMod val="75000"/>
                </a:schemeClr>
              </a:solidFill>
              <a:cs typeface="+mj-cs"/>
            </a:endParaRPr>
          </a:p>
          <a:p>
            <a:pPr marL="0" indent="0" algn="r" rtl="1">
              <a:buNone/>
            </a:pPr>
            <a:endParaRPr lang="ar-IQ" sz="11200" b="1" dirty="0">
              <a:solidFill>
                <a:schemeClr val="accent2">
                  <a:lumMod val="75000"/>
                </a:schemeClr>
              </a:solidFill>
              <a:cs typeface="+mj-cs"/>
            </a:endParaRPr>
          </a:p>
          <a:p>
            <a:pPr marL="0" indent="0" algn="r" rtl="1">
              <a:buNone/>
            </a:pPr>
            <a:r>
              <a:rPr lang="ar-IQ" sz="112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9600" dirty="0">
                <a:solidFill>
                  <a:prstClr val="black"/>
                </a:solidFill>
                <a:latin typeface="Times New Roman"/>
                <a:ea typeface="Times New Roman"/>
                <a:cs typeface="Times New Roman"/>
              </a:rPr>
              <a:t>الكرفس </a:t>
            </a:r>
            <a:r>
              <a:rPr lang="en-US" sz="9600" dirty="0">
                <a:solidFill>
                  <a:prstClr val="black"/>
                </a:solidFill>
                <a:latin typeface="Times New Roman"/>
                <a:ea typeface="Times New Roman"/>
              </a:rPr>
              <a:t>Celery</a:t>
            </a:r>
            <a:endParaRPr lang="ar-IQ" sz="96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9600" dirty="0">
                <a:solidFill>
                  <a:prstClr val="black"/>
                </a:solidFill>
                <a:latin typeface="Times New Roman"/>
                <a:ea typeface="Times New Roman"/>
                <a:cs typeface="Times New Roman"/>
              </a:rPr>
              <a:t>المعدنوس </a:t>
            </a:r>
            <a:r>
              <a:rPr lang="en-US" sz="9600" dirty="0" smtClean="0">
                <a:solidFill>
                  <a:prstClr val="black"/>
                </a:solidFill>
                <a:latin typeface="Times New Roman"/>
                <a:ea typeface="Times New Roman"/>
              </a:rPr>
              <a:t>Parsley</a:t>
            </a:r>
            <a:endParaRPr lang="ar-IQ" sz="9600" dirty="0">
              <a:solidFill>
                <a:prstClr val="black"/>
              </a:solidFill>
              <a:cs typeface="Times New Roman"/>
            </a:endParaRPr>
          </a:p>
          <a:p>
            <a:pPr marL="0" lvl="0" indent="0" algn="just" rtl="1">
              <a:lnSpc>
                <a:spcPct val="150000"/>
              </a:lnSpc>
              <a:spcBef>
                <a:spcPts val="0"/>
              </a:spcBef>
              <a:buClr>
                <a:srgbClr val="FF3399"/>
              </a:buClr>
              <a:buNone/>
            </a:pPr>
            <a:r>
              <a:rPr lang="ar-IQ" sz="112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9600" dirty="0">
                <a:latin typeface="Times New Roman"/>
                <a:ea typeface="Times New Roman"/>
                <a:cs typeface="+mj-cs"/>
              </a:rPr>
              <a:t>العائلة </a:t>
            </a:r>
            <a:r>
              <a:rPr lang="ar-IQ" sz="9600" dirty="0" smtClean="0">
                <a:latin typeface="Times New Roman"/>
                <a:ea typeface="Times New Roman"/>
                <a:cs typeface="+mj-cs"/>
              </a:rPr>
              <a:t>الرمرامية   </a:t>
            </a:r>
            <a:r>
              <a:rPr lang="en-US" sz="9600" dirty="0">
                <a:latin typeface="Times New Roman"/>
                <a:ea typeface="Times New Roman"/>
                <a:cs typeface="+mj-cs"/>
              </a:rPr>
              <a:t> </a:t>
            </a:r>
            <a:r>
              <a:rPr lang="en-US" sz="9600" dirty="0" err="1">
                <a:latin typeface="Times New Roman"/>
                <a:ea typeface="Times New Roman"/>
                <a:cs typeface="+mj-cs"/>
              </a:rPr>
              <a:t>Chenopodiaceae</a:t>
            </a:r>
            <a:endParaRPr lang="ar-IQ" sz="9600" dirty="0">
              <a:latin typeface="Times New Roman"/>
              <a:ea typeface="Times New Roman"/>
              <a:cs typeface="+mj-cs"/>
            </a:endParaRPr>
          </a:p>
          <a:p>
            <a:pPr lvl="0" algn="just" rtl="1">
              <a:lnSpc>
                <a:spcPct val="150000"/>
              </a:lnSpc>
              <a:spcBef>
                <a:spcPts val="0"/>
              </a:spcBef>
              <a:buClr>
                <a:srgbClr val="FF3399"/>
              </a:buClr>
            </a:pPr>
            <a:r>
              <a:rPr lang="ar-IQ" sz="9600" dirty="0">
                <a:latin typeface="Times New Roman"/>
                <a:ea typeface="Times New Roman"/>
                <a:cs typeface="+mj-cs"/>
              </a:rPr>
              <a:t>الشوندر </a:t>
            </a:r>
            <a:r>
              <a:rPr lang="en-US" sz="9600" dirty="0">
                <a:latin typeface="Times New Roman"/>
                <a:ea typeface="Times New Roman"/>
                <a:cs typeface="+mj-cs"/>
              </a:rPr>
              <a:t>Garden or Table Beet</a:t>
            </a:r>
            <a:endParaRPr lang="ar-IQ" sz="9600" dirty="0" smtClean="0">
              <a:latin typeface="Times New Roman"/>
              <a:ea typeface="Times New Roman"/>
              <a:cs typeface="+mj-cs"/>
            </a:endParaRPr>
          </a:p>
          <a:p>
            <a:pPr lvl="0" algn="just" rtl="1">
              <a:lnSpc>
                <a:spcPct val="150000"/>
              </a:lnSpc>
              <a:spcBef>
                <a:spcPts val="0"/>
              </a:spcBef>
              <a:buClr>
                <a:srgbClr val="FF3399"/>
              </a:buClr>
            </a:pPr>
            <a:r>
              <a:rPr lang="ar-IQ" sz="9600" dirty="0" smtClean="0">
                <a:latin typeface="Times New Roman"/>
                <a:ea typeface="Times New Roman"/>
                <a:cs typeface="+mj-cs"/>
              </a:rPr>
              <a:t>السلق  </a:t>
            </a:r>
            <a:r>
              <a:rPr lang="en-US" sz="9600" dirty="0">
                <a:latin typeface="Times New Roman"/>
                <a:ea typeface="Times New Roman"/>
                <a:cs typeface="+mj-cs"/>
              </a:rPr>
              <a:t>Chard or Swiss </a:t>
            </a:r>
            <a:r>
              <a:rPr lang="en-US" sz="9600" dirty="0" smtClean="0">
                <a:latin typeface="Times New Roman"/>
                <a:ea typeface="Times New Roman"/>
                <a:cs typeface="+mj-cs"/>
              </a:rPr>
              <a:t>chard</a:t>
            </a:r>
            <a:endParaRPr lang="ar-IQ" sz="9600" dirty="0" smtClean="0">
              <a:latin typeface="Times New Roman"/>
              <a:ea typeface="Times New Roman"/>
              <a:cs typeface="+mj-cs"/>
            </a:endParaRPr>
          </a:p>
          <a:p>
            <a:pPr lvl="0" algn="just" rtl="1">
              <a:lnSpc>
                <a:spcPct val="150000"/>
              </a:lnSpc>
              <a:spcBef>
                <a:spcPts val="0"/>
              </a:spcBef>
              <a:buClr>
                <a:srgbClr val="FF3399"/>
              </a:buClr>
            </a:pPr>
            <a:r>
              <a:rPr lang="ar-IQ" sz="9600" dirty="0">
                <a:latin typeface="Times New Roman"/>
                <a:ea typeface="Times New Roman"/>
                <a:cs typeface="+mj-cs"/>
              </a:rPr>
              <a:t>السبانغ </a:t>
            </a:r>
            <a:r>
              <a:rPr lang="en-US" sz="9600" dirty="0">
                <a:latin typeface="Times New Roman"/>
                <a:ea typeface="Times New Roman"/>
                <a:cs typeface="+mj-cs"/>
              </a:rPr>
              <a:t>Spinach</a:t>
            </a:r>
          </a:p>
          <a:p>
            <a:pPr marL="0" lvl="0" indent="0" algn="just" rtl="1">
              <a:lnSpc>
                <a:spcPct val="150000"/>
              </a:lnSpc>
              <a:spcBef>
                <a:spcPts val="0"/>
              </a:spcBef>
              <a:buClr>
                <a:srgbClr val="FF3399"/>
              </a:buClr>
              <a:buNone/>
            </a:pPr>
            <a:endParaRPr lang="en-US" sz="9600" dirty="0">
              <a:latin typeface="Times New Roman"/>
              <a:ea typeface="Times New Roman"/>
              <a:cs typeface="+mj-cs"/>
            </a:endParaRPr>
          </a:p>
          <a:p>
            <a:pPr marL="0" lvl="0" indent="0" algn="just" rtl="1">
              <a:lnSpc>
                <a:spcPct val="150000"/>
              </a:lnSpc>
              <a:spcBef>
                <a:spcPts val="0"/>
              </a:spcBef>
              <a:buClr>
                <a:srgbClr val="FF3399"/>
              </a:buClr>
              <a:buNone/>
            </a:pPr>
            <a:endParaRPr lang="ar-IQ" sz="9600" dirty="0">
              <a:latin typeface="Times New Roman"/>
              <a:ea typeface="Times New Roman"/>
              <a:cs typeface="+mj-cs"/>
            </a:endParaRPr>
          </a:p>
          <a:p>
            <a:pPr marL="0" lvl="0" indent="0" algn="just" rtl="1">
              <a:lnSpc>
                <a:spcPct val="150000"/>
              </a:lnSpc>
              <a:spcBef>
                <a:spcPts val="0"/>
              </a:spcBef>
              <a:buClr>
                <a:srgbClr val="FF3399"/>
              </a:buClr>
              <a:buNone/>
            </a:pPr>
            <a:endParaRPr lang="en-US" sz="9600" dirty="0" smtClean="0">
              <a:latin typeface="Times New Roman"/>
              <a:ea typeface="Times New Roman"/>
              <a:cs typeface="+mj-cs"/>
            </a:endParaRPr>
          </a:p>
          <a:p>
            <a:pPr marL="0" lvl="0" indent="0" algn="just" rtl="1">
              <a:lnSpc>
                <a:spcPct val="150000"/>
              </a:lnSpc>
              <a:spcBef>
                <a:spcPts val="0"/>
              </a:spcBef>
              <a:buClr>
                <a:srgbClr val="FF3399"/>
              </a:buClr>
              <a:buNone/>
            </a:pPr>
            <a:endParaRPr lang="en-US" sz="9600" dirty="0">
              <a:latin typeface="Times New Roman"/>
              <a:ea typeface="Times New Roman"/>
              <a:cs typeface="+mj-cs"/>
            </a:endParaRPr>
          </a:p>
          <a:p>
            <a:pPr marL="0" lvl="0" indent="0" algn="just" rtl="1">
              <a:lnSpc>
                <a:spcPct val="150000"/>
              </a:lnSpc>
              <a:spcBef>
                <a:spcPts val="0"/>
              </a:spcBef>
              <a:buClr>
                <a:srgbClr val="FF3399"/>
              </a:buClr>
              <a:buNone/>
            </a:pPr>
            <a:endParaRPr lang="en-US" sz="9600" dirty="0">
              <a:latin typeface="Times New Roman"/>
              <a:ea typeface="Times New Roman"/>
              <a:cs typeface="+mj-cs"/>
            </a:endParaRPr>
          </a:p>
          <a:p>
            <a:pPr marL="0" lvl="0" indent="0" algn="just" rtl="1">
              <a:lnSpc>
                <a:spcPct val="150000"/>
              </a:lnSpc>
              <a:spcBef>
                <a:spcPts val="0"/>
              </a:spcBef>
              <a:buClr>
                <a:srgbClr val="FF3399"/>
              </a:buClr>
              <a:buNone/>
            </a:pPr>
            <a:endParaRPr lang="ar-IQ" sz="11200" b="1" dirty="0" smtClean="0">
              <a:solidFill>
                <a:schemeClr val="accent2">
                  <a:lumMod val="75000"/>
                </a:schemeClr>
              </a:solidFill>
              <a:latin typeface="Times New Roman"/>
              <a:ea typeface="Times New Roman"/>
              <a:cs typeface="+mj-cs"/>
            </a:endParaRPr>
          </a:p>
          <a:p>
            <a:pPr lvl="0" algn="just" rtl="1">
              <a:lnSpc>
                <a:spcPct val="150000"/>
              </a:lnSpc>
              <a:spcBef>
                <a:spcPts val="0"/>
              </a:spcBef>
              <a:buClr>
                <a:srgbClr val="FF3399"/>
              </a:buClr>
            </a:pPr>
            <a:endParaRPr lang="en-US" sz="7400" dirty="0">
              <a:cs typeface="+mj-cs"/>
            </a:endParaRPr>
          </a:p>
          <a:p>
            <a:pPr marL="0" lvl="0" indent="0" algn="just" rtl="1">
              <a:lnSpc>
                <a:spcPct val="150000"/>
              </a:lnSpc>
              <a:spcBef>
                <a:spcPts val="0"/>
              </a:spcBef>
              <a:buClr>
                <a:srgbClr val="FF3399"/>
              </a:buClr>
              <a:buNone/>
            </a:pPr>
            <a:endParaRPr lang="ar-IQ" sz="4400" dirty="0"/>
          </a:p>
          <a:p>
            <a:pPr marL="0" lvl="0" indent="0" algn="just" rtl="1">
              <a:lnSpc>
                <a:spcPct val="150000"/>
              </a:lnSpc>
              <a:spcBef>
                <a:spcPts val="0"/>
              </a:spcBef>
              <a:buClr>
                <a:srgbClr val="FF3399"/>
              </a:buClr>
              <a:buNone/>
            </a:pPr>
            <a:endParaRPr lang="en-US" sz="4400" dirty="0"/>
          </a:p>
          <a:p>
            <a:pPr marL="0" lvl="0" indent="0" algn="just" rtl="1">
              <a:buNone/>
            </a:pPr>
            <a:endParaRPr lang="en-US" sz="2400" dirty="0">
              <a:solidFill>
                <a:srgbClr val="FF0000"/>
              </a:solidFill>
            </a:endParaRPr>
          </a:p>
          <a:p>
            <a:pPr marL="0" lvl="0" indent="0" algn="just" rtl="1">
              <a:lnSpc>
                <a:spcPct val="150000"/>
              </a:lnSpc>
              <a:spcBef>
                <a:spcPts val="0"/>
              </a:spcBef>
              <a:buClr>
                <a:srgbClr val="FF3399"/>
              </a:buClr>
              <a:buNone/>
            </a:pPr>
            <a:endParaRPr lang="ar-IQ" sz="40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406541463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304800"/>
            <a:ext cx="8686800" cy="6248400"/>
          </a:xfrm>
        </p:spPr>
        <p:txBody>
          <a:bodyPr>
            <a:normAutofit/>
          </a:bodyPr>
          <a:lstStyle/>
          <a:p>
            <a:pPr lvl="0" algn="justLow"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الامراض</a:t>
            </a:r>
            <a:endParaRPr lang="en-US" sz="2400" dirty="0">
              <a:solidFill>
                <a:srgbClr val="C00000"/>
              </a:solidFill>
              <a:latin typeface="Times New Roman"/>
              <a:ea typeface="Times New Roman"/>
            </a:endParaRPr>
          </a:p>
          <a:p>
            <a:pPr marL="457200" marR="0" indent="-457200" algn="justLow" rtl="1">
              <a:lnSpc>
                <a:spcPct val="120000"/>
              </a:lnSpc>
              <a:spcBef>
                <a:spcPts val="0"/>
              </a:spcBef>
              <a:spcAft>
                <a:spcPts val="0"/>
              </a:spcAft>
              <a:buClr>
                <a:srgbClr val="FF3399"/>
              </a:buClr>
              <a:buFont typeface="+mj-lt"/>
              <a:buAutoNum type="arabicPeriod"/>
            </a:pPr>
            <a:r>
              <a:rPr lang="ar-IQ" sz="2400" dirty="0" smtClean="0">
                <a:solidFill>
                  <a:srgbClr val="7030A0"/>
                </a:solidFill>
                <a:latin typeface="Times New Roman"/>
                <a:ea typeface="Times New Roman"/>
                <a:cs typeface="Times New Roman"/>
              </a:rPr>
              <a:t>تبقع </a:t>
            </a:r>
            <a:r>
              <a:rPr lang="ar-IQ" sz="2400" dirty="0">
                <a:solidFill>
                  <a:srgbClr val="7030A0"/>
                </a:solidFill>
                <a:latin typeface="Times New Roman"/>
                <a:ea typeface="Times New Roman"/>
                <a:cs typeface="Times New Roman"/>
              </a:rPr>
              <a:t>الاوراق </a:t>
            </a:r>
            <a:r>
              <a:rPr lang="en-US" sz="2400" dirty="0">
                <a:solidFill>
                  <a:srgbClr val="7030A0"/>
                </a:solidFill>
                <a:latin typeface="Times New Roman"/>
                <a:ea typeface="Times New Roman"/>
                <a:cs typeface="Times New Roman"/>
              </a:rPr>
              <a:t>Leaf spot</a:t>
            </a:r>
            <a:endParaRPr lang="en-US" sz="2400" dirty="0">
              <a:solidFill>
                <a:srgbClr val="7030A0"/>
              </a:solidFill>
              <a:latin typeface="Times New Roman"/>
              <a:ea typeface="Times New Roman"/>
            </a:endParaRP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مرض </a:t>
            </a:r>
            <a:r>
              <a:rPr lang="ar-IQ" sz="2400" dirty="0">
                <a:latin typeface="Times New Roman"/>
                <a:ea typeface="Times New Roman"/>
                <a:cs typeface="Times New Roman"/>
              </a:rPr>
              <a:t>فطري ينتشر في المواسم الممطرة</a:t>
            </a:r>
            <a:r>
              <a:rPr lang="ar-IQ" sz="2400" dirty="0" smtClean="0">
                <a:latin typeface="Times New Roman"/>
                <a:ea typeface="Times New Roman"/>
                <a:cs typeface="Times New Roman"/>
              </a:rPr>
              <a:t>,</a:t>
            </a:r>
          </a:p>
          <a:p>
            <a:pPr marL="0" marR="0" indent="0" algn="justLow" rtl="1">
              <a:lnSpc>
                <a:spcPct val="120000"/>
              </a:lnSpc>
              <a:spcBef>
                <a:spcPts val="0"/>
              </a:spcBef>
              <a:spcAft>
                <a:spcPts val="0"/>
              </a:spcAft>
              <a:buClr>
                <a:srgbClr val="FF3399"/>
              </a:buClr>
              <a:buNone/>
            </a:pPr>
            <a:r>
              <a:rPr lang="ar-IQ" sz="2400" dirty="0" smtClean="0">
                <a:latin typeface="Times New Roman"/>
                <a:ea typeface="Times New Roman"/>
                <a:cs typeface="Times New Roman"/>
              </a:rPr>
              <a:t> </a:t>
            </a: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لون </a:t>
            </a:r>
            <a:r>
              <a:rPr lang="ar-IQ" sz="2400" dirty="0">
                <a:latin typeface="Times New Roman"/>
                <a:ea typeface="Times New Roman"/>
                <a:cs typeface="Times New Roman"/>
              </a:rPr>
              <a:t>البقع رمادي ولون حوافها ارجواني وتجف البقع وتتطابق وتتطاير وتصبح الورقة مملؤة بالثقوب ويموت جزءا كبيرا من انسجة الاوراق الخضراء او قد تتلف الاوراق اوتموت  او تسود  وتبقى على النبات</a:t>
            </a:r>
            <a:r>
              <a:rPr lang="ar-IQ" sz="2400" dirty="0" smtClean="0">
                <a:latin typeface="Times New Roman"/>
                <a:ea typeface="Times New Roman"/>
                <a:cs typeface="Times New Roman"/>
              </a:rPr>
              <a:t>.</a:t>
            </a:r>
          </a:p>
          <a:p>
            <a:pPr marL="0" marR="0" indent="0" algn="justLow" rtl="1">
              <a:lnSpc>
                <a:spcPct val="120000"/>
              </a:lnSpc>
              <a:spcBef>
                <a:spcPts val="0"/>
              </a:spcBef>
              <a:spcAft>
                <a:spcPts val="0"/>
              </a:spcAft>
              <a:buClr>
                <a:srgbClr val="FF3399"/>
              </a:buClr>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يعالج المرض بحرق الاجزاء المصابة واستعمال الدورات الزراعية كما يمكن معالجة المرض برش المبيدات الفطرية المناسبة.</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119200582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304800"/>
            <a:ext cx="8686800" cy="6248400"/>
          </a:xfrm>
        </p:spPr>
        <p:txBody>
          <a:bodyPr>
            <a:normAutofit/>
          </a:bodyPr>
          <a:lstStyle/>
          <a:p>
            <a:pPr marL="457200" marR="0" indent="-457200" algn="justLow" rtl="1">
              <a:lnSpc>
                <a:spcPct val="120000"/>
              </a:lnSpc>
              <a:spcBef>
                <a:spcPts val="0"/>
              </a:spcBef>
              <a:spcAft>
                <a:spcPts val="0"/>
              </a:spcAft>
              <a:buClr>
                <a:srgbClr val="FF3399"/>
              </a:buClr>
              <a:buFont typeface="+mj-lt"/>
              <a:buAutoNum type="arabicPeriod" startAt="2"/>
            </a:pPr>
            <a:r>
              <a:rPr lang="ar-IQ" sz="2400" dirty="0" smtClean="0">
                <a:solidFill>
                  <a:srgbClr val="7030A0"/>
                </a:solidFill>
                <a:latin typeface="Times New Roman"/>
                <a:ea typeface="Times New Roman"/>
                <a:cs typeface="Times New Roman"/>
              </a:rPr>
              <a:t>التبقع </a:t>
            </a:r>
            <a:r>
              <a:rPr lang="ar-IQ" sz="2400" dirty="0">
                <a:solidFill>
                  <a:srgbClr val="7030A0"/>
                </a:solidFill>
                <a:latin typeface="Times New Roman"/>
                <a:ea typeface="Times New Roman"/>
                <a:cs typeface="Times New Roman"/>
              </a:rPr>
              <a:t>الداخلي الاسود </a:t>
            </a:r>
            <a:r>
              <a:rPr lang="en-US" sz="2400" dirty="0">
                <a:solidFill>
                  <a:srgbClr val="7030A0"/>
                </a:solidFill>
                <a:latin typeface="Times New Roman"/>
                <a:ea typeface="Times New Roman"/>
                <a:cs typeface="Times New Roman"/>
              </a:rPr>
              <a:t>Internal black spot</a:t>
            </a:r>
            <a:endParaRPr lang="en-US" sz="2400" dirty="0">
              <a:solidFill>
                <a:srgbClr val="7030A0"/>
              </a:solidFill>
              <a:latin typeface="Times New Roman"/>
              <a:ea typeface="Times New Roman"/>
            </a:endParaRP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مرض </a:t>
            </a:r>
            <a:r>
              <a:rPr lang="ar-IQ" sz="2400" dirty="0">
                <a:latin typeface="Times New Roman"/>
                <a:ea typeface="Times New Roman"/>
                <a:cs typeface="Times New Roman"/>
              </a:rPr>
              <a:t>فسيولوجي سببه نقص عنصر البورون</a:t>
            </a:r>
            <a:r>
              <a:rPr lang="ar-IQ" sz="2400" dirty="0" smtClean="0">
                <a:latin typeface="Times New Roman"/>
                <a:ea typeface="Times New Roman"/>
                <a:cs typeface="Times New Roman"/>
              </a:rPr>
              <a:t>,</a:t>
            </a:r>
          </a:p>
          <a:p>
            <a:pPr marL="0" marR="0" indent="0" algn="justLow" rtl="1">
              <a:lnSpc>
                <a:spcPct val="120000"/>
              </a:lnSpc>
              <a:spcBef>
                <a:spcPts val="0"/>
              </a:spcBef>
              <a:spcAft>
                <a:spcPts val="0"/>
              </a:spcAft>
              <a:buClr>
                <a:srgbClr val="FF3399"/>
              </a:buClr>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تنتشر البقع السوداء الفلينية غير المنتظمة الشكل في الجذر وغالبا ماتوجد في وسط الجذر,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Clr>
                <a:srgbClr val="FF3399"/>
              </a:buClr>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وتتشوه </a:t>
            </a:r>
            <a:r>
              <a:rPr lang="ar-IQ" sz="2400" dirty="0">
                <a:latin typeface="Times New Roman"/>
                <a:ea typeface="Times New Roman"/>
                <a:cs typeface="Times New Roman"/>
              </a:rPr>
              <a:t>الاوراق الصغيرة اثناء الجو الحار وتميل النباتات المصابة الى الذبول بسرعة خلال النهار.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Clr>
                <a:srgbClr val="FF3399"/>
              </a:buClr>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يعالج </a:t>
            </a:r>
            <a:r>
              <a:rPr lang="ar-IQ" sz="2400" dirty="0">
                <a:latin typeface="Times New Roman"/>
                <a:ea typeface="Times New Roman"/>
                <a:cs typeface="Times New Roman"/>
              </a:rPr>
              <a:t>المرض  باضافة مادة البوراكس الى التربة.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3816745276"/>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R="0" algn="r" rtl="1">
              <a:spcBef>
                <a:spcPts val="0"/>
              </a:spcBef>
              <a:spcAft>
                <a:spcPts val="0"/>
              </a:spcAft>
              <a:buFont typeface="Wingdings" panose="05000000000000000000" pitchFamily="2" charset="2"/>
              <a:buChar char="q"/>
            </a:pPr>
            <a:r>
              <a:rPr lang="ar-IQ" sz="2400" b="1" dirty="0">
                <a:solidFill>
                  <a:srgbClr val="FF0000"/>
                </a:solidFill>
                <a:latin typeface="Times New Roman"/>
                <a:ea typeface="Times New Roman"/>
                <a:cs typeface="Times New Roman"/>
              </a:rPr>
              <a:t>السلق</a:t>
            </a:r>
            <a:endParaRPr lang="en-US" sz="2400" dirty="0">
              <a:solidFill>
                <a:srgbClr val="FF0000"/>
              </a:solidFill>
              <a:latin typeface="Times New Roman"/>
              <a:ea typeface="Times New Roman"/>
            </a:endParaRPr>
          </a:p>
          <a:p>
            <a:pPr marL="0" marR="0" indent="0" algn="r" rtl="1">
              <a:spcBef>
                <a:spcPts val="0"/>
              </a:spcBef>
              <a:spcAft>
                <a:spcPts val="0"/>
              </a:spcAft>
              <a:buNone/>
            </a:pPr>
            <a:r>
              <a:rPr lang="en-US" sz="2400" b="1" dirty="0">
                <a:solidFill>
                  <a:srgbClr val="FF0000"/>
                </a:solidFill>
                <a:latin typeface="Times New Roman"/>
                <a:ea typeface="Times New Roman"/>
                <a:cs typeface="Times New Roman"/>
              </a:rPr>
              <a:t>Chard or Swiss chard</a:t>
            </a:r>
            <a:endParaRPr lang="en-US" sz="2400" dirty="0">
              <a:solidFill>
                <a:srgbClr val="FF0000"/>
              </a:solidFill>
              <a:latin typeface="Times New Roman"/>
              <a:ea typeface="Times New Roman"/>
            </a:endParaRPr>
          </a:p>
          <a:p>
            <a:pPr marL="0" marR="0" indent="0" algn="r" rtl="1">
              <a:spcBef>
                <a:spcPts val="0"/>
              </a:spcBef>
              <a:spcAft>
                <a:spcPts val="0"/>
              </a:spcAft>
              <a:buNone/>
            </a:pPr>
            <a:r>
              <a:rPr lang="en-US" sz="2400" b="1" i="1" dirty="0">
                <a:solidFill>
                  <a:srgbClr val="FF0000"/>
                </a:solidFill>
                <a:latin typeface="Times New Roman"/>
                <a:ea typeface="Times New Roman"/>
                <a:cs typeface="Times New Roman"/>
              </a:rPr>
              <a:t>Beta vulgaris var. </a:t>
            </a:r>
            <a:r>
              <a:rPr lang="en-US" sz="2400" b="1" i="1" dirty="0" err="1">
                <a:solidFill>
                  <a:srgbClr val="FF0000"/>
                </a:solidFill>
                <a:latin typeface="Times New Roman"/>
                <a:ea typeface="Times New Roman"/>
                <a:cs typeface="Times New Roman"/>
              </a:rPr>
              <a:t>cicia</a:t>
            </a:r>
            <a:r>
              <a:rPr lang="en-US" sz="2400" b="1" dirty="0">
                <a:solidFill>
                  <a:srgbClr val="FF0000"/>
                </a:solidFill>
                <a:latin typeface="Times New Roman"/>
                <a:ea typeface="Times New Roman"/>
                <a:cs typeface="Times New Roman"/>
              </a:rPr>
              <a:t> L.</a:t>
            </a:r>
            <a:endParaRPr lang="en-US" sz="2400" dirty="0">
              <a:solidFill>
                <a:srgbClr val="FF0000"/>
              </a:solidFill>
              <a:latin typeface="Times New Roman"/>
              <a:ea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السلق </a:t>
            </a:r>
            <a:r>
              <a:rPr lang="ar-IQ" sz="2400" dirty="0">
                <a:latin typeface="Times New Roman"/>
                <a:ea typeface="Times New Roman"/>
                <a:cs typeface="Times New Roman"/>
              </a:rPr>
              <a:t>نبات ثنائي الحول يتميز بنصل اوراقه الكبيرة وبوجود العرق الوسطي الابيض الكبير وكذلك بعمق العروق</a:t>
            </a:r>
            <a:r>
              <a:rPr lang="ar-IQ" sz="2400" dirty="0" smtClean="0">
                <a:latin typeface="Times New Roman"/>
                <a:ea typeface="Times New Roman"/>
                <a:cs typeface="Times New Roman"/>
              </a:rPr>
              <a:t>.</a:t>
            </a: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توجد اصناف منه يكون العرق الوسطي فيها احمر اللون,  وهو من محاصيل الخضر الشتوية يزرع من اجل اوراقه الغنية بفيتامين </a:t>
            </a:r>
            <a:r>
              <a:rPr lang="en-US" sz="2400" dirty="0">
                <a:latin typeface="Times New Roman"/>
                <a:ea typeface="Times New Roman"/>
                <a:cs typeface="Times New Roman"/>
              </a:rPr>
              <a:t>A</a:t>
            </a:r>
            <a:r>
              <a:rPr lang="ar-IQ" sz="2400" dirty="0">
                <a:latin typeface="Times New Roman"/>
                <a:ea typeface="Times New Roman"/>
                <a:cs typeface="Times New Roman"/>
              </a:rPr>
              <a:t> والحديد الا ان الحديد فيها اقل من </a:t>
            </a:r>
            <a:r>
              <a:rPr lang="ar-IQ" sz="2400" dirty="0" smtClean="0">
                <a:latin typeface="Times New Roman"/>
                <a:ea typeface="Times New Roman"/>
                <a:cs typeface="Times New Roman"/>
              </a:rPr>
              <a:t>السبانغ</a:t>
            </a: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وهو محصول  مفضل  لدى الشعب  السويسري ومن هنا جاءت </a:t>
            </a:r>
            <a:r>
              <a:rPr lang="ar-IQ" sz="2400" dirty="0" smtClean="0">
                <a:latin typeface="Times New Roman"/>
                <a:ea typeface="Times New Roman"/>
                <a:cs typeface="Times New Roman"/>
              </a:rPr>
              <a:t>التسمية</a:t>
            </a:r>
            <a:r>
              <a:rPr lang="en-US" sz="2400" dirty="0" smtClean="0">
                <a:latin typeface="Times New Roman"/>
                <a:ea typeface="Times New Roman"/>
                <a:cs typeface="Times New Roman"/>
              </a:rPr>
              <a:t> </a:t>
            </a:r>
            <a:r>
              <a:rPr lang="en-US" sz="2400" dirty="0">
                <a:latin typeface="Times New Roman"/>
                <a:ea typeface="Times New Roman"/>
                <a:cs typeface="Times New Roman"/>
              </a:rPr>
              <a:t>.</a:t>
            </a:r>
            <a:r>
              <a:rPr lang="en-US" sz="2400" dirty="0">
                <a:solidFill>
                  <a:schemeClr val="accent1">
                    <a:lumMod val="75000"/>
                  </a:schemeClr>
                </a:solidFill>
                <a:latin typeface="Times New Roman"/>
                <a:ea typeface="Times New Roman"/>
                <a:cs typeface="Times New Roman"/>
              </a:rPr>
              <a:t>Swiss chard </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موطنه الاصلي منطقة حوض البحر الابيض المتوسط ويوجد بشكل بري في جزر الكناري</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gn="r" rtl="1">
              <a:lnSpc>
                <a:spcPct val="120000"/>
              </a:lnSpc>
              <a:buNone/>
            </a:pPr>
            <a:endParaRPr lang="en-US" sz="2400" i="1" dirty="0"/>
          </a:p>
        </p:txBody>
      </p:sp>
    </p:spTree>
    <p:extLst>
      <p:ext uri="{BB962C8B-B14F-4D97-AF65-F5344CB8AC3E}">
        <p14:creationId xmlns:p14="http://schemas.microsoft.com/office/powerpoint/2010/main" val="151967819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lvl="0" indent="0" algn="just" rtl="1">
              <a:spcBef>
                <a:spcPts val="0"/>
              </a:spcBef>
              <a:buNone/>
            </a:pPr>
            <a:endParaRPr lang="ar-IQ" sz="2400" b="1" dirty="0" smtClean="0">
              <a:latin typeface="Times New Roman"/>
              <a:ea typeface="Times New Roman"/>
              <a:cs typeface="Times New Roman"/>
            </a:endParaRPr>
          </a:p>
          <a:p>
            <a:pPr marL="0" lvl="0" indent="0" algn="just" rtl="1">
              <a:spcBef>
                <a:spcPts val="0"/>
              </a:spcBef>
              <a:buNone/>
            </a:pPr>
            <a:endParaRPr lang="ar-IQ" sz="2400" b="1" dirty="0">
              <a:latin typeface="Times New Roman"/>
              <a:ea typeface="Times New Roman"/>
              <a:cs typeface="Times New Roman"/>
            </a:endParaRPr>
          </a:p>
          <a:p>
            <a:pPr lvl="0"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المناخ </a:t>
            </a:r>
            <a:r>
              <a:rPr lang="ar-IQ" sz="2400" b="1" dirty="0">
                <a:solidFill>
                  <a:srgbClr val="C00000"/>
                </a:solidFill>
                <a:latin typeface="Times New Roman"/>
                <a:ea typeface="Times New Roman"/>
                <a:cs typeface="Times New Roman"/>
              </a:rPr>
              <a:t>الملائم</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تنجح </a:t>
            </a:r>
            <a:r>
              <a:rPr lang="ar-IQ" sz="2400" dirty="0">
                <a:latin typeface="Times New Roman"/>
                <a:ea typeface="Times New Roman"/>
                <a:cs typeface="Times New Roman"/>
              </a:rPr>
              <a:t>زراعته في الجو المعتدل </a:t>
            </a:r>
            <a:endParaRPr lang="ar-IQ" sz="2400" dirty="0" smtClean="0">
              <a:latin typeface="Times New Roman"/>
              <a:ea typeface="Times New Roman"/>
              <a:cs typeface="Times New Roman"/>
            </a:endParaRPr>
          </a:p>
          <a:p>
            <a:pPr marL="0" marR="0" indent="0" algn="just" rtl="1">
              <a:spcBef>
                <a:spcPts val="0"/>
              </a:spcBef>
              <a:spcAft>
                <a:spcPts val="0"/>
              </a:spcAft>
              <a:buNone/>
            </a:pP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ويتحمل </a:t>
            </a:r>
            <a:r>
              <a:rPr lang="ar-IQ" sz="2400" dirty="0">
                <a:latin typeface="Times New Roman"/>
                <a:ea typeface="Times New Roman"/>
                <a:cs typeface="Times New Roman"/>
              </a:rPr>
              <a:t>النبات الجو الحار </a:t>
            </a:r>
            <a:endParaRPr lang="ar-IQ" sz="2400" dirty="0" smtClean="0">
              <a:latin typeface="Times New Roman"/>
              <a:ea typeface="Times New Roman"/>
              <a:cs typeface="Times New Roman"/>
            </a:endParaRPr>
          </a:p>
          <a:p>
            <a:pPr marL="0" marR="0" indent="0" algn="just" rtl="1">
              <a:spcBef>
                <a:spcPts val="0"/>
              </a:spcBef>
              <a:spcAft>
                <a:spcPts val="0"/>
              </a:spcAft>
              <a:buNone/>
            </a:pP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والبرودة </a:t>
            </a:r>
            <a:r>
              <a:rPr lang="ar-IQ" sz="2400" dirty="0">
                <a:latin typeface="Times New Roman"/>
                <a:ea typeface="Times New Roman"/>
                <a:cs typeface="Times New Roman"/>
              </a:rPr>
              <a:t>الشديدة الا ان تعرضه الى البرودة قد يدفعه الى الازهار, </a:t>
            </a:r>
            <a:endParaRPr lang="ar-IQ" sz="2400" dirty="0" smtClean="0">
              <a:latin typeface="Times New Roman"/>
              <a:ea typeface="Times New Roman"/>
              <a:cs typeface="Times New Roman"/>
            </a:endParaRPr>
          </a:p>
          <a:p>
            <a:pPr marL="0" marR="0" indent="0" algn="just" rtl="1">
              <a:spcBef>
                <a:spcPts val="0"/>
              </a:spcBef>
              <a:spcAft>
                <a:spcPts val="0"/>
              </a:spcAft>
              <a:buNone/>
            </a:pP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ولايكون </a:t>
            </a:r>
            <a:r>
              <a:rPr lang="ar-IQ" sz="2400" dirty="0">
                <a:latin typeface="Times New Roman"/>
                <a:ea typeface="Times New Roman"/>
                <a:cs typeface="Times New Roman"/>
              </a:rPr>
              <a:t>حوامل البذور </a:t>
            </a:r>
            <a:r>
              <a:rPr lang="en-US" sz="2400" dirty="0">
                <a:solidFill>
                  <a:schemeClr val="accent1">
                    <a:lumMod val="75000"/>
                  </a:schemeClr>
                </a:solidFill>
                <a:latin typeface="Times New Roman"/>
                <a:ea typeface="Times New Roman"/>
                <a:cs typeface="Times New Roman"/>
              </a:rPr>
              <a:t>Seed stalks</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في الجو الحار كما يحصل في الخس والسبانغ</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6411718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381000"/>
            <a:ext cx="8534400" cy="6172200"/>
          </a:xfrm>
        </p:spPr>
        <p:txBody>
          <a:bodyPr>
            <a:normAutofit lnSpcReduction="10000"/>
          </a:bodyPr>
          <a:lstStyle/>
          <a:p>
            <a:pPr lvl="0" algn="just" rtl="1">
              <a:lnSpc>
                <a:spcPct val="120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التربة </a:t>
            </a:r>
            <a:r>
              <a:rPr lang="ar-IQ" sz="2400" b="1" dirty="0">
                <a:solidFill>
                  <a:srgbClr val="C00000"/>
                </a:solidFill>
                <a:latin typeface="Times New Roman"/>
                <a:ea typeface="Times New Roman"/>
                <a:cs typeface="Times New Roman"/>
              </a:rPr>
              <a:t>الملائمة, التكاثر, كمية التقاوي, موعد الزراعة, طريقة الزراعة</a:t>
            </a:r>
            <a:endParaRPr lang="en-US" sz="2400" dirty="0">
              <a:solidFill>
                <a:srgbClr val="C00000"/>
              </a:solidFill>
              <a:latin typeface="Times New Roman"/>
              <a:ea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تجود </a:t>
            </a:r>
            <a:r>
              <a:rPr lang="ar-IQ" sz="2400" dirty="0">
                <a:latin typeface="Times New Roman"/>
                <a:ea typeface="Times New Roman"/>
                <a:cs typeface="Times New Roman"/>
              </a:rPr>
              <a:t>زراعة السلق في الترب المزيجية الغنية بالمواد العضوية.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وهو </a:t>
            </a:r>
            <a:r>
              <a:rPr lang="ar-IQ" sz="2400" dirty="0">
                <a:latin typeface="Times New Roman"/>
                <a:ea typeface="Times New Roman"/>
                <a:cs typeface="Times New Roman"/>
              </a:rPr>
              <a:t>حساس لحموضة التربة ويناسبه درجة حموضة 6 – 6,8 , وهو حساس لبعض ملوثات الهواء مثل ثاني اوكسيد الكبريت.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يتكاثر </a:t>
            </a:r>
            <a:r>
              <a:rPr lang="ar-IQ" sz="2400" dirty="0">
                <a:latin typeface="Times New Roman"/>
                <a:ea typeface="Times New Roman"/>
                <a:cs typeface="Times New Roman"/>
              </a:rPr>
              <a:t>بالبذور التي هي عبارة ع</a:t>
            </a:r>
            <a:r>
              <a:rPr lang="ar-SA" sz="2400" dirty="0">
                <a:latin typeface="Times New Roman"/>
                <a:ea typeface="Times New Roman"/>
                <a:cs typeface="Times New Roman"/>
              </a:rPr>
              <a:t>ن</a:t>
            </a:r>
            <a:r>
              <a:rPr lang="ar-IQ" sz="2400" dirty="0">
                <a:latin typeface="Times New Roman"/>
                <a:ea typeface="Times New Roman"/>
                <a:cs typeface="Times New Roman"/>
              </a:rPr>
              <a:t> ثمار تحتوي على 1 – 6 بذور.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يحتاج </a:t>
            </a:r>
            <a:r>
              <a:rPr lang="ar-IQ" sz="2400" dirty="0">
                <a:latin typeface="Times New Roman"/>
                <a:ea typeface="Times New Roman"/>
                <a:cs typeface="Times New Roman"/>
              </a:rPr>
              <a:t>الدونم  6 – 8 كغم.  يزرع في شهر اب لغاية شباط اما نثرا او في سطور داخل الواح ثم تخف النباتات على مسافة 25 سم بعد الانبات. </a:t>
            </a:r>
            <a:endParaRPr lang="ar-IQ" sz="2400" dirty="0" smtClean="0">
              <a:latin typeface="Times New Roman"/>
              <a:ea typeface="Times New Roman"/>
              <a:cs typeface="Times New Roman"/>
            </a:endParaRPr>
          </a:p>
          <a:p>
            <a:pPr marR="0" algn="just" rtl="1">
              <a:lnSpc>
                <a:spcPct val="120000"/>
              </a:lnSpc>
              <a:spcBef>
                <a:spcPts val="0"/>
              </a:spcBef>
              <a:spcAft>
                <a:spcPts val="0"/>
              </a:spcAft>
              <a:buFont typeface="Wingdings"/>
              <a:buChar char="§"/>
            </a:pPr>
            <a:r>
              <a:rPr lang="ar-IQ" sz="2400" dirty="0" smtClean="0">
                <a:latin typeface="Times New Roman"/>
                <a:ea typeface="Times New Roman"/>
                <a:cs typeface="Times New Roman"/>
              </a:rPr>
              <a:t>يمكن </a:t>
            </a:r>
            <a:r>
              <a:rPr lang="ar-IQ" sz="2400" dirty="0">
                <a:latin typeface="Times New Roman"/>
                <a:ea typeface="Times New Roman"/>
                <a:cs typeface="Times New Roman"/>
              </a:rPr>
              <a:t>زراعة البذور في البيوت الزجاجية او الاحواض المدفأة ثم تنقل الشتلات الى الحقل عندما يبلغ ارتفاعها 10 – 15 سم وتزرع على مروز المسافة بينها 45سم, اما في حالة الزراعة في الحقل مباشرة فتزرع البذور على عمق 1,5 – 2,5 سم  وعلى مسافة 2,5 – 5 سم او سرا ثم تخف على مسافة 25 – 30 سم , وبما ان بذرة السلق عبارة عن ثمرة تحتوي على عدد من البذور لذلك يجب خف النباتات الزائدة بعد تمام انباتها</a:t>
            </a:r>
            <a:r>
              <a:rPr lang="ar-IQ" sz="2400" dirty="0" smtClean="0">
                <a:latin typeface="Times New Roman"/>
                <a:ea typeface="Times New Roman"/>
                <a:cs typeface="Times New Roman"/>
              </a:rPr>
              <a:t>..................... يتبغ</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367309400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6324600"/>
          </a:xfrm>
        </p:spPr>
        <p:txBody>
          <a:bodyPr>
            <a:normAutofit/>
          </a:bodyPr>
          <a:lstStyle/>
          <a:p>
            <a:pPr marL="0" lvl="0" indent="0" algn="just" rtl="1">
              <a:lnSpc>
                <a:spcPct val="150000"/>
              </a:lnSpc>
              <a:spcBef>
                <a:spcPts val="0"/>
              </a:spcBef>
              <a:buNone/>
            </a:pPr>
            <a:endParaRPr lang="ar-IQ" sz="2400" b="1" dirty="0" smtClean="0">
              <a:solidFill>
                <a:srgbClr val="C00000"/>
              </a:solidFill>
              <a:latin typeface="Times New Roman"/>
              <a:ea typeface="Times New Roman"/>
              <a:cs typeface="Times New Roman"/>
            </a:endParaRPr>
          </a:p>
          <a:p>
            <a:pPr lvl="0" algn="just" rtl="1">
              <a:lnSpc>
                <a:spcPct val="150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التسميد</a:t>
            </a:r>
            <a:r>
              <a:rPr lang="ar-IQ" sz="2400" b="1" dirty="0">
                <a:solidFill>
                  <a:srgbClr val="C00000"/>
                </a:solidFill>
                <a:latin typeface="Times New Roman"/>
                <a:ea typeface="Times New Roman"/>
                <a:cs typeface="Times New Roman"/>
              </a:rPr>
              <a:t>, الري</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يتطلب </a:t>
            </a:r>
            <a:r>
              <a:rPr lang="ar-IQ" sz="2400" dirty="0">
                <a:ea typeface="Times New Roman"/>
                <a:cs typeface="Times New Roman"/>
              </a:rPr>
              <a:t>السلق كميات اكبر من الاسمدة وخاصة النتروجين مقارنة بالشوندر. </a:t>
            </a:r>
          </a:p>
          <a:p>
            <a:pPr algn="just" rtl="1">
              <a:buFont typeface="Wingdings"/>
              <a:buChar char="§"/>
            </a:pPr>
            <a:r>
              <a:rPr lang="ar-IQ" sz="2400" dirty="0" smtClean="0">
                <a:ea typeface="Times New Roman"/>
                <a:cs typeface="Times New Roman"/>
              </a:rPr>
              <a:t>يسمد </a:t>
            </a:r>
            <a:r>
              <a:rPr lang="ar-IQ" sz="2400" dirty="0">
                <a:ea typeface="Times New Roman"/>
                <a:cs typeface="Times New Roman"/>
              </a:rPr>
              <a:t>باضافة 10 م</a:t>
            </a:r>
            <a:r>
              <a:rPr lang="ar-IQ" sz="2400" baseline="30000" dirty="0">
                <a:ea typeface="Times New Roman"/>
                <a:cs typeface="Times New Roman"/>
              </a:rPr>
              <a:t>3</a:t>
            </a:r>
            <a:r>
              <a:rPr lang="ar-IQ" sz="2400" dirty="0">
                <a:ea typeface="Times New Roman"/>
                <a:cs typeface="Times New Roman"/>
              </a:rPr>
              <a:t> سماد حيواني متحلل عند تحضير التربة  </a:t>
            </a:r>
          </a:p>
          <a:p>
            <a:pPr algn="just" rtl="1">
              <a:buFont typeface="Wingdings"/>
              <a:buChar char="§"/>
            </a:pPr>
            <a:r>
              <a:rPr lang="ar-IQ" sz="2400" dirty="0" smtClean="0">
                <a:ea typeface="Times New Roman"/>
                <a:cs typeface="Times New Roman"/>
              </a:rPr>
              <a:t>و120 </a:t>
            </a:r>
            <a:r>
              <a:rPr lang="ar-IQ" sz="2400" dirty="0">
                <a:ea typeface="Times New Roman"/>
                <a:cs typeface="Times New Roman"/>
              </a:rPr>
              <a:t>كغم كبريتات الامونيوم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 </a:t>
            </a:r>
            <a:r>
              <a:rPr lang="ar-IQ" sz="2400" dirty="0">
                <a:ea typeface="Times New Roman"/>
                <a:cs typeface="Times New Roman"/>
              </a:rPr>
              <a:t>90 كغم سوبر فوسفات </a:t>
            </a:r>
            <a:r>
              <a:rPr lang="ar-IQ" sz="2400" dirty="0" smtClean="0">
                <a:ea typeface="Times New Roman"/>
                <a:cs typeface="Times New Roman"/>
              </a:rPr>
              <a:t>الكالسيوم</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تضاف الكبريتات والسوبر فوسفات على دفعتين الاولى عند </a:t>
            </a:r>
            <a:r>
              <a:rPr lang="ar-IQ" sz="2400" dirty="0" smtClean="0">
                <a:ea typeface="Times New Roman"/>
                <a:cs typeface="Times New Roman"/>
              </a:rPr>
              <a:t>الزراعة</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والنصف الاخر بعد اسبوعين من الاولى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كما </a:t>
            </a:r>
            <a:r>
              <a:rPr lang="ar-IQ" sz="2400" dirty="0">
                <a:ea typeface="Times New Roman"/>
                <a:cs typeface="Times New Roman"/>
              </a:rPr>
              <a:t>ينصح باضافة 30 كغم دونم</a:t>
            </a:r>
            <a:r>
              <a:rPr lang="ar-IQ" sz="2400" baseline="30000" dirty="0">
                <a:ea typeface="Times New Roman"/>
                <a:cs typeface="Times New Roman"/>
              </a:rPr>
              <a:t>-1</a:t>
            </a:r>
            <a:r>
              <a:rPr lang="ar-IQ" sz="2400" dirty="0">
                <a:ea typeface="Times New Roman"/>
                <a:cs typeface="Times New Roman"/>
              </a:rPr>
              <a:t> كبريتات الامونيوم بعد كل حشة.</a:t>
            </a:r>
            <a:r>
              <a:rPr lang="ar-IQ" sz="2400" b="1" dirty="0">
                <a:ea typeface="Times New Roman"/>
                <a:cs typeface="Times New Roman"/>
              </a:rPr>
              <a:t> </a:t>
            </a:r>
            <a:r>
              <a:rPr lang="ar-IQ" sz="2400" dirty="0">
                <a:ea typeface="Times New Roman"/>
                <a:cs typeface="Times New Roman"/>
              </a:rPr>
              <a:t>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تروى </a:t>
            </a:r>
            <a:r>
              <a:rPr lang="ar-IQ" sz="2400" dirty="0">
                <a:ea typeface="Times New Roman"/>
                <a:cs typeface="Times New Roman"/>
              </a:rPr>
              <a:t>النباتات حسب الحاجة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كما </a:t>
            </a:r>
            <a:r>
              <a:rPr lang="ar-IQ" sz="2400" dirty="0">
                <a:ea typeface="Times New Roman"/>
                <a:cs typeface="Times New Roman"/>
              </a:rPr>
              <a:t>يجب ريها بعد كل حشة لتشجيع النموات الجديدة.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35824428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rmAutofit/>
          </a:bodyPr>
          <a:lstStyle/>
          <a:p>
            <a:pPr marL="0" lvl="0" indent="0" algn="justLow" rtl="1">
              <a:spcBef>
                <a:spcPts val="0"/>
              </a:spcBef>
              <a:buNone/>
            </a:pPr>
            <a:endParaRPr lang="ar-IQ" sz="2400" b="1" dirty="0">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الازهار </a:t>
            </a:r>
            <a:r>
              <a:rPr lang="ar-IQ" sz="2400" b="1" dirty="0">
                <a:solidFill>
                  <a:srgbClr val="C00000"/>
                </a:solidFill>
                <a:latin typeface="Times New Roman"/>
                <a:ea typeface="Times New Roman"/>
                <a:cs typeface="Times New Roman"/>
              </a:rPr>
              <a:t>والتلقيح</a:t>
            </a:r>
            <a:endParaRPr lang="en-US" sz="2400" dirty="0">
              <a:solidFill>
                <a:srgbClr val="C00000"/>
              </a:solidFill>
              <a:latin typeface="Times New Roman"/>
              <a:ea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النبات </a:t>
            </a:r>
            <a:r>
              <a:rPr lang="ar-IQ" sz="2400" dirty="0">
                <a:latin typeface="Times New Roman"/>
                <a:ea typeface="Times New Roman"/>
                <a:cs typeface="Times New Roman"/>
              </a:rPr>
              <a:t>ثنائي </a:t>
            </a:r>
            <a:r>
              <a:rPr lang="ar-IQ" sz="2400" dirty="0" smtClean="0">
                <a:latin typeface="Times New Roman"/>
                <a:ea typeface="Times New Roman"/>
                <a:cs typeface="Times New Roman"/>
              </a:rPr>
              <a:t>الحول</a:t>
            </a: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والازهار والتلقيح كما في الشوندر والفرق الاساسي بينهما هو ان النورة الزهرية في السلق اطول </a:t>
            </a:r>
            <a:r>
              <a:rPr lang="ar-IQ" sz="2400" dirty="0" smtClean="0">
                <a:latin typeface="Times New Roman"/>
                <a:ea typeface="Times New Roman"/>
                <a:cs typeface="Times New Roman"/>
              </a:rPr>
              <a:t>(210 </a:t>
            </a:r>
            <a:r>
              <a:rPr lang="ar-IQ" sz="2400" dirty="0">
                <a:latin typeface="Times New Roman"/>
                <a:ea typeface="Times New Roman"/>
                <a:cs typeface="Times New Roman"/>
              </a:rPr>
              <a:t>– </a:t>
            </a:r>
            <a:r>
              <a:rPr lang="ar-IQ" sz="2400" dirty="0" smtClean="0">
                <a:latin typeface="Times New Roman"/>
                <a:ea typeface="Times New Roman"/>
                <a:cs typeface="Times New Roman"/>
              </a:rPr>
              <a:t>240) سم </a:t>
            </a:r>
            <a:r>
              <a:rPr lang="ar-IQ" sz="2400" dirty="0">
                <a:latin typeface="Times New Roman"/>
                <a:ea typeface="Times New Roman"/>
                <a:cs typeface="Times New Roman"/>
              </a:rPr>
              <a:t>ولذا فانها تكون مشكلة اثناء حصاد محصول البذور.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يجب </a:t>
            </a:r>
            <a:r>
              <a:rPr lang="ar-IQ" sz="2400" dirty="0">
                <a:latin typeface="Times New Roman"/>
                <a:ea typeface="Times New Roman"/>
                <a:cs typeface="Times New Roman"/>
              </a:rPr>
              <a:t>عزل السلق عن الشوندر بمسافات بعيدة جدا لمنع حصول التلقيح الخلطي بينهما بواسطة الرياح</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617286980"/>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97563"/>
          </a:xfrm>
        </p:spPr>
        <p:txBody>
          <a:bodyPr>
            <a:normAutofit/>
          </a:bodyPr>
          <a:lstStyle/>
          <a:p>
            <a:pPr lvl="0" algn="justLow"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النضج والحصاد</a:t>
            </a:r>
            <a:endParaRPr lang="en-US" sz="2400" dirty="0">
              <a:solidFill>
                <a:srgbClr val="C00000"/>
              </a:solidFill>
              <a:latin typeface="Times New Roman"/>
              <a:ea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ينضج </a:t>
            </a:r>
            <a:r>
              <a:rPr lang="ar-IQ" sz="2400" dirty="0">
                <a:latin typeface="Times New Roman"/>
                <a:ea typeface="Times New Roman"/>
                <a:cs typeface="Times New Roman"/>
              </a:rPr>
              <a:t>المحصول بعد حوالي 1 – 1,5 شهر وعادة تؤخذ عدة حشات من المحصول خلال الموسم.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يلاحظ عند الحصاد ان تقطع الاوراق بسكين حادة قريبة من سطح التربة وعدم قطعها من الوسط لانها تؤدي الى انخفاض الحاصل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يمكن قطع الاوراق الخارجية الناضجة وترك الداخلية لحين نضجها,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ويمكن </a:t>
            </a:r>
            <a:r>
              <a:rPr lang="ar-IQ" sz="2400" dirty="0">
                <a:latin typeface="Times New Roman"/>
                <a:ea typeface="Times New Roman"/>
                <a:cs typeface="Times New Roman"/>
              </a:rPr>
              <a:t>قلع النبات كاملا.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تتراوح كمية الحاصل 2 – 3 طن دونم</a:t>
            </a:r>
            <a:r>
              <a:rPr lang="ar-IQ" sz="2400" baseline="30000" dirty="0">
                <a:latin typeface="Times New Roman"/>
                <a:ea typeface="Times New Roman"/>
                <a:cs typeface="Times New Roman"/>
              </a:rPr>
              <a:t>-1</a:t>
            </a:r>
            <a:r>
              <a:rPr lang="ar-IQ" sz="2400" dirty="0">
                <a:latin typeface="Times New Roman"/>
                <a:ea typeface="Times New Roman"/>
                <a:cs typeface="Times New Roman"/>
              </a:rPr>
              <a:t>. </a:t>
            </a:r>
            <a:r>
              <a:rPr lang="ar-IQ" sz="2400" dirty="0" smtClean="0">
                <a:latin typeface="Times New Roman"/>
                <a:ea typeface="Times New Roman"/>
                <a:cs typeface="Times New Roman"/>
              </a:rPr>
              <a:t>ل</a:t>
            </a: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ا </a:t>
            </a:r>
            <a:r>
              <a:rPr lang="ar-IQ" sz="2400" dirty="0">
                <a:latin typeface="Times New Roman"/>
                <a:ea typeface="Times New Roman"/>
                <a:cs typeface="Times New Roman"/>
              </a:rPr>
              <a:t>يخزن السلق وانما يسوق مباشرة ولكن يمكن حفظه على درجة حرارة قريبة من الصفر المئوي ورطوبة نسبية بين 90 – 95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2767499612"/>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txBody>
          <a:bodyPr>
            <a:normAutofit/>
          </a:bodyPr>
          <a:lstStyle/>
          <a:p>
            <a:pPr marR="0" algn="r" rtl="1">
              <a:lnSpc>
                <a:spcPct val="120000"/>
              </a:lnSpc>
              <a:spcBef>
                <a:spcPts val="0"/>
              </a:spcBef>
              <a:spcAft>
                <a:spcPts val="0"/>
              </a:spcAft>
              <a:buFont typeface="Wingdings" panose="05000000000000000000" pitchFamily="2" charset="2"/>
              <a:buChar char="q"/>
            </a:pPr>
            <a:r>
              <a:rPr lang="ar-IQ" sz="2400" b="1" dirty="0" smtClean="0">
                <a:solidFill>
                  <a:srgbClr val="FF0000"/>
                </a:solidFill>
                <a:latin typeface="Times New Roman"/>
                <a:ea typeface="Times New Roman"/>
                <a:cs typeface="Times New Roman"/>
              </a:rPr>
              <a:t>السبانغ </a:t>
            </a:r>
            <a:r>
              <a:rPr lang="en-US" sz="2400" b="1" dirty="0">
                <a:solidFill>
                  <a:srgbClr val="FF0000"/>
                </a:solidFill>
                <a:latin typeface="Times New Roman"/>
                <a:ea typeface="Times New Roman"/>
                <a:cs typeface="Times New Roman"/>
              </a:rPr>
              <a:t>Spinach</a:t>
            </a:r>
            <a:endParaRPr lang="en-US" sz="2400" dirty="0">
              <a:solidFill>
                <a:srgbClr val="FF0000"/>
              </a:solidFill>
              <a:latin typeface="Times New Roman"/>
              <a:ea typeface="Times New Roman"/>
            </a:endParaRPr>
          </a:p>
          <a:p>
            <a:pPr marL="0" marR="0" indent="0" algn="r" rtl="1">
              <a:lnSpc>
                <a:spcPct val="120000"/>
              </a:lnSpc>
              <a:spcBef>
                <a:spcPts val="0"/>
              </a:spcBef>
              <a:spcAft>
                <a:spcPts val="0"/>
              </a:spcAft>
              <a:buNone/>
            </a:pPr>
            <a:r>
              <a:rPr lang="en-US" sz="2400" b="1" i="1" dirty="0" err="1">
                <a:solidFill>
                  <a:srgbClr val="FF0000"/>
                </a:solidFill>
                <a:latin typeface="Times New Roman"/>
                <a:ea typeface="Times New Roman"/>
                <a:cs typeface="Times New Roman"/>
              </a:rPr>
              <a:t>Spinacia</a:t>
            </a:r>
            <a:r>
              <a:rPr lang="en-US" sz="2400" b="1" i="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oleracea</a:t>
            </a:r>
            <a:r>
              <a:rPr lang="en-US" sz="2400" b="1" dirty="0">
                <a:solidFill>
                  <a:srgbClr val="FF0000"/>
                </a:solidFill>
                <a:latin typeface="Times New Roman"/>
                <a:ea typeface="Times New Roman"/>
                <a:cs typeface="Times New Roman"/>
              </a:rPr>
              <a:t> L.</a:t>
            </a:r>
            <a:endParaRPr lang="en-US" sz="2400" dirty="0">
              <a:solidFill>
                <a:srgbClr val="FF0000"/>
              </a:solidFill>
              <a:latin typeface="Times New Roman"/>
              <a:ea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السبانغ </a:t>
            </a:r>
            <a:r>
              <a:rPr lang="ar-IQ" sz="2400" dirty="0">
                <a:latin typeface="Times New Roman"/>
                <a:ea typeface="Times New Roman"/>
                <a:cs typeface="Times New Roman"/>
              </a:rPr>
              <a:t>من محاصيل الخضر المهمة في العراق  والعالم  يزرع من اجل اوراقه التي تستعمل في </a:t>
            </a:r>
            <a:r>
              <a:rPr lang="ar-IQ" sz="2400" dirty="0" smtClean="0">
                <a:latin typeface="Times New Roman"/>
                <a:ea typeface="Times New Roman"/>
                <a:cs typeface="Times New Roman"/>
              </a:rPr>
              <a:t>الطبخ</a:t>
            </a: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وهي غنية بفيتامين </a:t>
            </a:r>
            <a:r>
              <a:rPr lang="en-US" sz="2400" dirty="0">
                <a:latin typeface="Times New Roman"/>
                <a:ea typeface="Times New Roman"/>
                <a:cs typeface="Times New Roman"/>
              </a:rPr>
              <a:t>A</a:t>
            </a:r>
            <a:r>
              <a:rPr lang="ar-IQ" sz="2400" dirty="0">
                <a:latin typeface="Times New Roman"/>
                <a:ea typeface="Times New Roman"/>
                <a:cs typeface="Times New Roman"/>
              </a:rPr>
              <a:t> وكميات من فيتامين </a:t>
            </a:r>
            <a:r>
              <a:rPr lang="en-US" sz="2400" dirty="0">
                <a:latin typeface="Times New Roman"/>
                <a:ea typeface="Times New Roman"/>
                <a:cs typeface="Times New Roman"/>
              </a:rPr>
              <a:t>C</a:t>
            </a:r>
            <a:r>
              <a:rPr lang="ar-IQ" sz="2400" dirty="0">
                <a:latin typeface="Times New Roman"/>
                <a:ea typeface="Times New Roman"/>
                <a:cs typeface="Times New Roman"/>
              </a:rPr>
              <a:t> والرايبوفلافين وكميات قليلة من الثيامين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وهو </a:t>
            </a:r>
            <a:r>
              <a:rPr lang="ar-IQ" sz="2400" dirty="0">
                <a:latin typeface="Times New Roman"/>
                <a:ea typeface="Times New Roman"/>
                <a:cs typeface="Times New Roman"/>
              </a:rPr>
              <a:t>غني ببعض العناصر المعدنية وخاصة الحديد والكالسيوم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ويحتوي </a:t>
            </a:r>
            <a:r>
              <a:rPr lang="ar-IQ" sz="2400" dirty="0">
                <a:latin typeface="Times New Roman"/>
                <a:ea typeface="Times New Roman"/>
                <a:cs typeface="Times New Roman"/>
              </a:rPr>
              <a:t>على نسبة عالية من البروتين.  </a:t>
            </a: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موطنه </a:t>
            </a:r>
            <a:r>
              <a:rPr lang="ar-IQ" sz="2400" dirty="0">
                <a:latin typeface="Times New Roman"/>
                <a:ea typeface="Times New Roman"/>
                <a:cs typeface="Times New Roman"/>
              </a:rPr>
              <a:t>الاصلي ايران ونقله العرب خلال فتحهم الاندلس الى اوروبا. </a:t>
            </a:r>
            <a:endParaRPr lang="en-US" sz="2400" dirty="0"/>
          </a:p>
        </p:txBody>
      </p:sp>
    </p:spTree>
    <p:extLst>
      <p:ext uri="{BB962C8B-B14F-4D97-AF65-F5344CB8AC3E}">
        <p14:creationId xmlns:p14="http://schemas.microsoft.com/office/powerpoint/2010/main" val="1625902131"/>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248400"/>
          </a:xfrm>
        </p:spPr>
        <p:txBody>
          <a:bodyPr>
            <a:normAutofit/>
          </a:bodyPr>
          <a:lstStyle/>
          <a:p>
            <a:pPr marL="0" marR="0" indent="0" algn="justLow" rtl="1">
              <a:lnSpc>
                <a:spcPct val="120000"/>
              </a:lnSpc>
              <a:spcBef>
                <a:spcPts val="0"/>
              </a:spcBef>
              <a:spcAft>
                <a:spcPts val="0"/>
              </a:spcAft>
              <a:buNone/>
            </a:pPr>
            <a:r>
              <a:rPr lang="ar-IQ" sz="2400" dirty="0" smtClean="0">
                <a:latin typeface="Times New Roman"/>
                <a:ea typeface="Times New Roman"/>
                <a:cs typeface="Times New Roman"/>
              </a:rPr>
              <a:t>       يمكن </a:t>
            </a:r>
            <a:r>
              <a:rPr lang="ar-IQ" sz="2400" dirty="0">
                <a:latin typeface="Times New Roman"/>
                <a:ea typeface="Times New Roman"/>
                <a:cs typeface="Times New Roman"/>
              </a:rPr>
              <a:t>تقسيم </a:t>
            </a:r>
            <a:r>
              <a:rPr lang="ar-IQ" sz="2400" b="1" dirty="0">
                <a:solidFill>
                  <a:schemeClr val="accent6">
                    <a:lumMod val="75000"/>
                  </a:schemeClr>
                </a:solidFill>
                <a:latin typeface="Times New Roman"/>
                <a:ea typeface="Times New Roman"/>
                <a:cs typeface="Times New Roman"/>
              </a:rPr>
              <a:t>اصناف السبانغ </a:t>
            </a:r>
            <a:r>
              <a:rPr lang="ar-IQ" sz="2400" dirty="0">
                <a:latin typeface="Times New Roman"/>
                <a:ea typeface="Times New Roman"/>
                <a:cs typeface="Times New Roman"/>
              </a:rPr>
              <a:t>حسب:</a:t>
            </a:r>
            <a:endParaRPr lang="en-US" sz="2400" dirty="0">
              <a:latin typeface="Times New Roman"/>
              <a:ea typeface="Times New Roman"/>
            </a:endParaRPr>
          </a:p>
          <a:p>
            <a:pPr marL="457200" marR="0" indent="-457200" algn="justLow" rtl="1">
              <a:lnSpc>
                <a:spcPct val="120000"/>
              </a:lnSpc>
              <a:spcBef>
                <a:spcPts val="0"/>
              </a:spcBef>
              <a:spcAft>
                <a:spcPts val="0"/>
              </a:spcAft>
              <a:buClr>
                <a:srgbClr val="FF3399"/>
              </a:buClr>
              <a:buFont typeface="+mj-lt"/>
              <a:buAutoNum type="arabicPeriod"/>
            </a:pPr>
            <a:r>
              <a:rPr lang="ar-IQ" sz="2400" dirty="0" smtClean="0">
                <a:solidFill>
                  <a:srgbClr val="7030A0"/>
                </a:solidFill>
                <a:latin typeface="Times New Roman"/>
                <a:ea typeface="Times New Roman"/>
                <a:cs typeface="Times New Roman"/>
              </a:rPr>
              <a:t>ملمس </a:t>
            </a:r>
            <a:r>
              <a:rPr lang="ar-IQ" sz="2400" dirty="0">
                <a:solidFill>
                  <a:srgbClr val="7030A0"/>
                </a:solidFill>
                <a:latin typeface="Times New Roman"/>
                <a:ea typeface="Times New Roman"/>
                <a:cs typeface="Times New Roman"/>
              </a:rPr>
              <a:t>الورقة </a:t>
            </a:r>
            <a:endParaRPr lang="en-US" sz="2400" dirty="0">
              <a:solidFill>
                <a:srgbClr val="7030A0"/>
              </a:solidFill>
              <a:latin typeface="Times New Roman"/>
              <a:ea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هناك </a:t>
            </a:r>
            <a:r>
              <a:rPr lang="ar-IQ" sz="2400" dirty="0">
                <a:latin typeface="Times New Roman"/>
                <a:ea typeface="Times New Roman"/>
                <a:cs typeface="Times New Roman"/>
              </a:rPr>
              <a:t>اصناف اوراقها </a:t>
            </a:r>
            <a:r>
              <a:rPr lang="ar-IQ" sz="2400" b="1" dirty="0">
                <a:solidFill>
                  <a:schemeClr val="accent6">
                    <a:lumMod val="75000"/>
                  </a:schemeClr>
                </a:solidFill>
                <a:latin typeface="Times New Roman"/>
                <a:ea typeface="Times New Roman"/>
                <a:cs typeface="Times New Roman"/>
              </a:rPr>
              <a:t>ملساء</a:t>
            </a:r>
            <a:r>
              <a:rPr lang="ar-IQ" sz="2400" dirty="0">
                <a:latin typeface="Times New Roman"/>
                <a:ea typeface="Times New Roman"/>
                <a:cs typeface="Times New Roman"/>
              </a:rPr>
              <a:t> او</a:t>
            </a:r>
            <a:r>
              <a:rPr lang="ar-IQ" sz="2400" b="1" dirty="0">
                <a:solidFill>
                  <a:schemeClr val="accent6">
                    <a:lumMod val="75000"/>
                  </a:schemeClr>
                </a:solidFill>
                <a:latin typeface="Times New Roman"/>
                <a:ea typeface="Times New Roman"/>
                <a:cs typeface="Times New Roman"/>
              </a:rPr>
              <a:t>المجعدة</a:t>
            </a:r>
            <a:r>
              <a:rPr lang="ar-IQ" sz="2400" dirty="0">
                <a:latin typeface="Times New Roman"/>
                <a:ea typeface="Times New Roman"/>
                <a:cs typeface="Times New Roman"/>
              </a:rPr>
              <a:t> او</a:t>
            </a:r>
            <a:r>
              <a:rPr lang="ar-IQ" sz="2400" b="1" dirty="0">
                <a:solidFill>
                  <a:schemeClr val="accent6">
                    <a:lumMod val="75000"/>
                  </a:schemeClr>
                </a:solidFill>
                <a:latin typeface="Times New Roman"/>
                <a:ea typeface="Times New Roman"/>
                <a:cs typeface="Times New Roman"/>
              </a:rPr>
              <a:t>نصف</a:t>
            </a:r>
            <a:r>
              <a:rPr lang="ar-IQ" sz="2400" b="1" dirty="0">
                <a:latin typeface="Times New Roman"/>
                <a:ea typeface="Times New Roman"/>
                <a:cs typeface="Times New Roman"/>
              </a:rPr>
              <a:t> </a:t>
            </a:r>
            <a:r>
              <a:rPr lang="ar-IQ" sz="2400" b="1" dirty="0">
                <a:solidFill>
                  <a:schemeClr val="accent6">
                    <a:lumMod val="75000"/>
                  </a:schemeClr>
                </a:solidFill>
                <a:latin typeface="Times New Roman"/>
                <a:ea typeface="Times New Roman"/>
                <a:cs typeface="Times New Roman"/>
              </a:rPr>
              <a:t>المجعدة</a:t>
            </a:r>
            <a:r>
              <a:rPr lang="ar-IQ" sz="2400" dirty="0">
                <a:latin typeface="Times New Roman"/>
                <a:ea typeface="Times New Roman"/>
                <a:cs typeface="Times New Roman"/>
              </a:rPr>
              <a:t>.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ان </a:t>
            </a:r>
            <a:r>
              <a:rPr lang="ar-IQ" sz="2400" dirty="0">
                <a:latin typeface="Times New Roman"/>
                <a:ea typeface="Times New Roman"/>
                <a:cs typeface="Times New Roman"/>
              </a:rPr>
              <a:t>الاصناف ذات الاوراق المجعدة مفضلة للاستهلاك المباشر</a:t>
            </a:r>
            <a:r>
              <a:rPr lang="ar-IQ" sz="2400" dirty="0" smtClean="0">
                <a:latin typeface="Times New Roman"/>
                <a:ea typeface="Times New Roman"/>
                <a:cs typeface="Times New Roman"/>
              </a:rPr>
              <a:t>,</a:t>
            </a: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بينما الاصناف ذات الاوراق الملساء (غير المجعدة) مفضلة للتصنيع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ويرجع </a:t>
            </a:r>
            <a:r>
              <a:rPr lang="ar-IQ" sz="2400" dirty="0">
                <a:latin typeface="Times New Roman"/>
                <a:ea typeface="Times New Roman"/>
                <a:cs typeface="Times New Roman"/>
              </a:rPr>
              <a:t>ذلك اساسا الى سهولة غسلها.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تستعمل </a:t>
            </a:r>
            <a:r>
              <a:rPr lang="ar-IQ" sz="2400" dirty="0">
                <a:latin typeface="Times New Roman"/>
                <a:ea typeface="Times New Roman"/>
                <a:cs typeface="Times New Roman"/>
              </a:rPr>
              <a:t>الاصناف نصف المجعدة للاستهلاك المباشر والتصنيع.</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388591537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marL="0" marR="0" indent="0" algn="ctr" rtl="1">
              <a:lnSpc>
                <a:spcPct val="150000"/>
              </a:lnSpc>
              <a:spcBef>
                <a:spcPts val="0"/>
              </a:spcBef>
              <a:spcAft>
                <a:spcPts val="0"/>
              </a:spcAft>
              <a:buNone/>
            </a:pPr>
            <a:r>
              <a:rPr lang="ar-IQ" sz="2800" b="1" dirty="0">
                <a:solidFill>
                  <a:srgbClr val="C00000"/>
                </a:solidFill>
                <a:latin typeface="Times New Roman"/>
                <a:ea typeface="Times New Roman"/>
                <a:cs typeface="Times New Roman"/>
              </a:rPr>
              <a:t>العائلة </a:t>
            </a:r>
            <a:r>
              <a:rPr lang="ar-IQ" sz="2800" b="1" dirty="0" smtClean="0">
                <a:solidFill>
                  <a:srgbClr val="C00000"/>
                </a:solidFill>
                <a:latin typeface="Times New Roman"/>
                <a:ea typeface="Times New Roman"/>
                <a:cs typeface="Times New Roman"/>
              </a:rPr>
              <a:t>الرمرامية</a:t>
            </a:r>
          </a:p>
          <a:p>
            <a:pPr marL="0" marR="0" indent="0" algn="ctr" rtl="1">
              <a:lnSpc>
                <a:spcPct val="150000"/>
              </a:lnSpc>
              <a:spcBef>
                <a:spcPts val="0"/>
              </a:spcBef>
              <a:spcAft>
                <a:spcPts val="0"/>
              </a:spcAft>
              <a:buNone/>
            </a:pPr>
            <a:r>
              <a:rPr lang="ar-SA" sz="2800" b="1" dirty="0" smtClean="0">
                <a:solidFill>
                  <a:srgbClr val="C00000"/>
                </a:solidFill>
                <a:latin typeface="Times New Roman"/>
                <a:ea typeface="Times New Roman"/>
                <a:cs typeface="Times New Roman"/>
              </a:rPr>
              <a:t>  </a:t>
            </a:r>
            <a:r>
              <a:rPr lang="en-US" sz="2800" b="1" dirty="0" err="1" smtClean="0">
                <a:solidFill>
                  <a:srgbClr val="C00000"/>
                </a:solidFill>
                <a:latin typeface="Times New Roman"/>
                <a:ea typeface="Times New Roman"/>
                <a:cs typeface="Times New Roman"/>
              </a:rPr>
              <a:t>Chenopodiaceae</a:t>
            </a:r>
            <a:r>
              <a:rPr lang="ar-SA" sz="2400" b="1" dirty="0" smtClean="0">
                <a:latin typeface="Times New Roman"/>
                <a:ea typeface="Times New Roman"/>
                <a:cs typeface="Times New Roman"/>
              </a:rPr>
              <a:t>  </a:t>
            </a:r>
            <a:endParaRPr lang="en-US" sz="2400" dirty="0">
              <a:latin typeface="Times New Roman"/>
              <a:ea typeface="Times New Roman"/>
            </a:endParaRPr>
          </a:p>
          <a:p>
            <a:pPr marR="0" algn="just" rtl="1">
              <a:lnSpc>
                <a:spcPct val="150000"/>
              </a:lnSpc>
              <a:spcBef>
                <a:spcPts val="0"/>
              </a:spcBef>
              <a:spcAft>
                <a:spcPts val="0"/>
              </a:spcAft>
              <a:buFont typeface="Wingdings" panose="05000000000000000000" pitchFamily="2" charset="2"/>
              <a:buChar char="q"/>
            </a:pPr>
            <a:r>
              <a:rPr lang="ar-IQ" sz="2400" b="1" dirty="0" smtClean="0">
                <a:solidFill>
                  <a:srgbClr val="FF0000"/>
                </a:solidFill>
                <a:latin typeface="Times New Roman"/>
                <a:ea typeface="Times New Roman"/>
                <a:cs typeface="Times New Roman"/>
              </a:rPr>
              <a:t>الشوندر  </a:t>
            </a:r>
            <a:r>
              <a:rPr lang="en-US" sz="2400" b="1" dirty="0" smtClean="0">
                <a:solidFill>
                  <a:srgbClr val="FF0000"/>
                </a:solidFill>
                <a:latin typeface="Times New Roman"/>
                <a:ea typeface="Times New Roman"/>
                <a:cs typeface="Times New Roman"/>
              </a:rPr>
              <a:t>Garden or Table Beet</a:t>
            </a:r>
            <a:endParaRPr lang="ar-IQ" sz="2400" b="1" dirty="0" smtClean="0">
              <a:solidFill>
                <a:srgbClr val="FF0000"/>
              </a:solidFill>
              <a:latin typeface="Times New Roman"/>
              <a:ea typeface="Times New Roman"/>
              <a:cs typeface="Times New Roman"/>
            </a:endParaRPr>
          </a:p>
          <a:p>
            <a:pPr marL="0" marR="0" indent="0" algn="just" rtl="1">
              <a:lnSpc>
                <a:spcPct val="150000"/>
              </a:lnSpc>
              <a:spcBef>
                <a:spcPts val="0"/>
              </a:spcBef>
              <a:spcAft>
                <a:spcPts val="0"/>
              </a:spcAft>
              <a:buNone/>
            </a:pPr>
            <a:r>
              <a:rPr lang="en-US" sz="2400" b="1" i="1" dirty="0" smtClean="0">
                <a:solidFill>
                  <a:srgbClr val="FF0000"/>
                </a:solidFill>
                <a:latin typeface="Times New Roman"/>
                <a:ea typeface="Times New Roman"/>
                <a:cs typeface="Times New Roman"/>
              </a:rPr>
              <a:t>Beta </a:t>
            </a:r>
            <a:r>
              <a:rPr lang="en-US" sz="2400" b="1" i="1" dirty="0">
                <a:solidFill>
                  <a:srgbClr val="FF0000"/>
                </a:solidFill>
                <a:latin typeface="Times New Roman"/>
                <a:ea typeface="Times New Roman"/>
                <a:cs typeface="Times New Roman"/>
              </a:rPr>
              <a:t>vulgaris</a:t>
            </a:r>
            <a:r>
              <a:rPr lang="en-US" sz="2400" b="1" dirty="0">
                <a:solidFill>
                  <a:srgbClr val="FF0000"/>
                </a:solidFill>
                <a:latin typeface="Times New Roman"/>
                <a:ea typeface="Times New Roman"/>
                <a:cs typeface="Times New Roman"/>
              </a:rPr>
              <a:t> L.</a:t>
            </a:r>
            <a:endParaRPr lang="en-US" sz="2400" dirty="0">
              <a:solidFill>
                <a:srgbClr val="FF0000"/>
              </a:solidFill>
              <a:latin typeface="Times New Roman"/>
              <a:ea typeface="Times New Roman"/>
            </a:endParaRPr>
          </a:p>
          <a:p>
            <a:pPr algn="just" rtl="1">
              <a:buFont typeface="Wingdings"/>
              <a:buChar char="§"/>
            </a:pPr>
            <a:r>
              <a:rPr lang="ar-IQ" sz="2400" dirty="0" smtClean="0">
                <a:latin typeface="Times New Roman"/>
                <a:ea typeface="Times New Roman"/>
              </a:rPr>
              <a:t>يزرع </a:t>
            </a:r>
            <a:r>
              <a:rPr lang="ar-IQ" sz="2400" dirty="0">
                <a:latin typeface="Times New Roman"/>
                <a:ea typeface="Times New Roman"/>
              </a:rPr>
              <a:t>الشوندر من اجل جذوره المتضخمة التي تتكون اساسا من السويقة الجنينية السفلى مع جزء صغير من الجذر الوتدي,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ويرجع </a:t>
            </a:r>
            <a:r>
              <a:rPr lang="ar-IQ" sz="2400" dirty="0">
                <a:latin typeface="Times New Roman"/>
                <a:ea typeface="Times New Roman"/>
              </a:rPr>
              <a:t>هذا التضخم الى نمو عدة حلقات من الكامبيوم الوعائي التي تظهر في المقطع العرضي للشوندر دائرية الشكل,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التي </a:t>
            </a:r>
            <a:r>
              <a:rPr lang="ar-IQ" sz="2400" dirty="0">
                <a:latin typeface="Times New Roman"/>
                <a:ea typeface="Times New Roman"/>
              </a:rPr>
              <a:t>هي عبارة عن حزم دائرية من الانسجة الخازنة الغامقة اللون وعريضة ومتبادلة مع الانسجة الناقلة التي تكون فاتحة اللون وضيقة,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هذا </a:t>
            </a:r>
            <a:r>
              <a:rPr lang="ar-IQ" sz="2400" dirty="0">
                <a:latin typeface="Times New Roman"/>
                <a:ea typeface="Times New Roman"/>
              </a:rPr>
              <a:t>التباين في اللون بين الحزم المتبادلة يعرف بالتحلق </a:t>
            </a:r>
            <a:r>
              <a:rPr lang="en-US" sz="2400" dirty="0">
                <a:solidFill>
                  <a:schemeClr val="accent1">
                    <a:lumMod val="75000"/>
                  </a:schemeClr>
                </a:solidFill>
                <a:latin typeface="Times New Roman"/>
                <a:ea typeface="Times New Roman"/>
              </a:rPr>
              <a:t>Zoning</a:t>
            </a:r>
            <a:r>
              <a:rPr lang="en-US" sz="2400" dirty="0">
                <a:latin typeface="Times New Roman"/>
                <a:ea typeface="Times New Roman"/>
              </a:rPr>
              <a:t> </a:t>
            </a:r>
            <a:r>
              <a:rPr lang="ar-IQ" sz="2400" dirty="0">
                <a:solidFill>
                  <a:schemeClr val="accent1">
                    <a:lumMod val="75000"/>
                  </a:schemeClr>
                </a:solidFill>
                <a:latin typeface="Times New Roman"/>
                <a:ea typeface="Times New Roman"/>
              </a:rPr>
              <a:t> </a:t>
            </a:r>
            <a:r>
              <a:rPr lang="ar-IQ" sz="2400" dirty="0">
                <a:latin typeface="Times New Roman"/>
                <a:ea typeface="Times New Roman"/>
              </a:rPr>
              <a:t>الذي يختلف تبعا للاصناف والظروف البيئية.</a:t>
            </a:r>
            <a:endParaRPr lang="en-US" sz="2400" dirty="0"/>
          </a:p>
        </p:txBody>
      </p:sp>
    </p:spTree>
    <p:extLst>
      <p:ext uri="{BB962C8B-B14F-4D97-AF65-F5344CB8AC3E}">
        <p14:creationId xmlns:p14="http://schemas.microsoft.com/office/powerpoint/2010/main" val="2259166770"/>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248400"/>
          </a:xfrm>
        </p:spPr>
        <p:txBody>
          <a:bodyPr>
            <a:normAutofit/>
          </a:bodyPr>
          <a:lstStyle/>
          <a:p>
            <a:pPr marL="457200" marR="0" indent="-457200" algn="justLow" rtl="1">
              <a:lnSpc>
                <a:spcPct val="120000"/>
              </a:lnSpc>
              <a:spcBef>
                <a:spcPts val="0"/>
              </a:spcBef>
              <a:spcAft>
                <a:spcPts val="0"/>
              </a:spcAft>
              <a:buClr>
                <a:srgbClr val="FF3399"/>
              </a:buClr>
              <a:buFont typeface="+mj-lt"/>
              <a:buAutoNum type="arabicPeriod" startAt="2"/>
            </a:pPr>
            <a:r>
              <a:rPr lang="ar-IQ" sz="2400" dirty="0" smtClean="0">
                <a:solidFill>
                  <a:srgbClr val="7030A0"/>
                </a:solidFill>
                <a:latin typeface="Times New Roman"/>
                <a:ea typeface="Times New Roman"/>
                <a:cs typeface="Times New Roman"/>
              </a:rPr>
              <a:t>نوع </a:t>
            </a:r>
            <a:r>
              <a:rPr lang="ar-IQ" sz="2400" dirty="0">
                <a:solidFill>
                  <a:srgbClr val="7030A0"/>
                </a:solidFill>
                <a:latin typeface="Times New Roman"/>
                <a:ea typeface="Times New Roman"/>
                <a:cs typeface="Times New Roman"/>
              </a:rPr>
              <a:t>البذور </a:t>
            </a:r>
            <a:endParaRPr lang="en-US" sz="2400" dirty="0">
              <a:solidFill>
                <a:srgbClr val="7030A0"/>
              </a:solidFill>
              <a:latin typeface="Times New Roman"/>
              <a:ea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اصناف </a:t>
            </a:r>
            <a:r>
              <a:rPr lang="ar-IQ" sz="2400" dirty="0">
                <a:latin typeface="Times New Roman"/>
                <a:ea typeface="Times New Roman"/>
                <a:cs typeface="Times New Roman"/>
              </a:rPr>
              <a:t>بذورها </a:t>
            </a:r>
            <a:r>
              <a:rPr lang="ar-IQ" sz="2400" b="1" dirty="0">
                <a:solidFill>
                  <a:schemeClr val="accent6">
                    <a:lumMod val="75000"/>
                  </a:schemeClr>
                </a:solidFill>
                <a:latin typeface="Times New Roman"/>
                <a:ea typeface="Times New Roman"/>
                <a:cs typeface="Times New Roman"/>
              </a:rPr>
              <a:t>شوكية</a:t>
            </a:r>
            <a:r>
              <a:rPr lang="ar-IQ" sz="2400" dirty="0">
                <a:latin typeface="Times New Roman"/>
                <a:ea typeface="Times New Roman"/>
                <a:cs typeface="Times New Roman"/>
              </a:rPr>
              <a:t> واخرى بذورها </a:t>
            </a:r>
            <a:r>
              <a:rPr lang="ar-IQ" sz="2400" b="1" dirty="0">
                <a:solidFill>
                  <a:schemeClr val="accent6">
                    <a:lumMod val="75000"/>
                  </a:schemeClr>
                </a:solidFill>
                <a:latin typeface="Times New Roman"/>
                <a:ea typeface="Times New Roman"/>
                <a:cs typeface="Times New Roman"/>
              </a:rPr>
              <a:t>ملساء</a:t>
            </a:r>
            <a:r>
              <a:rPr lang="ar-IQ" sz="2400" dirty="0">
                <a:latin typeface="Times New Roman"/>
                <a:ea typeface="Times New Roman"/>
                <a:cs typeface="Times New Roman"/>
              </a:rPr>
              <a:t>.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معظم </a:t>
            </a:r>
            <a:r>
              <a:rPr lang="ar-IQ" sz="2400" dirty="0">
                <a:latin typeface="Times New Roman"/>
                <a:ea typeface="Times New Roman"/>
                <a:cs typeface="Times New Roman"/>
              </a:rPr>
              <a:t>الاصناف المتداولة هي ذات البذور الملساء إذ يسهل تداولها وزراعتها بدقة لعدم احتوائها على الاشواك.</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834879219"/>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248400"/>
          </a:xfrm>
        </p:spPr>
        <p:txBody>
          <a:bodyPr>
            <a:normAutofit/>
          </a:bodyPr>
          <a:lstStyle/>
          <a:p>
            <a:pPr marL="457200" marR="0" indent="-457200" algn="justLow" rtl="1">
              <a:lnSpc>
                <a:spcPct val="120000"/>
              </a:lnSpc>
              <a:spcBef>
                <a:spcPts val="0"/>
              </a:spcBef>
              <a:spcAft>
                <a:spcPts val="0"/>
              </a:spcAft>
              <a:buClr>
                <a:srgbClr val="FF3399"/>
              </a:buClr>
              <a:buFont typeface="+mj-lt"/>
              <a:buAutoNum type="arabicPeriod" startAt="3"/>
            </a:pPr>
            <a:r>
              <a:rPr lang="ar-IQ" sz="2400" dirty="0" smtClean="0">
                <a:solidFill>
                  <a:srgbClr val="7030A0"/>
                </a:solidFill>
                <a:latin typeface="Times New Roman"/>
                <a:ea typeface="Times New Roman"/>
                <a:cs typeface="Times New Roman"/>
              </a:rPr>
              <a:t>موعد </a:t>
            </a:r>
            <a:r>
              <a:rPr lang="ar-IQ" sz="2400" dirty="0">
                <a:solidFill>
                  <a:srgbClr val="7030A0"/>
                </a:solidFill>
                <a:latin typeface="Times New Roman"/>
                <a:ea typeface="Times New Roman"/>
                <a:cs typeface="Times New Roman"/>
              </a:rPr>
              <a:t>الازهار </a:t>
            </a:r>
            <a:endParaRPr lang="en-US" sz="2400" dirty="0">
              <a:solidFill>
                <a:srgbClr val="7030A0"/>
              </a:solidFill>
              <a:latin typeface="Times New Roman"/>
              <a:ea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اصناف </a:t>
            </a:r>
            <a:r>
              <a:rPr lang="ar-IQ" sz="2400" b="1" dirty="0">
                <a:solidFill>
                  <a:schemeClr val="accent6">
                    <a:lumMod val="75000"/>
                  </a:schemeClr>
                </a:solidFill>
                <a:latin typeface="Times New Roman"/>
                <a:ea typeface="Times New Roman"/>
                <a:cs typeface="Times New Roman"/>
              </a:rPr>
              <a:t>بطيئة الازهار</a:t>
            </a:r>
            <a:r>
              <a:rPr lang="ar-IQ" sz="2400" dirty="0">
                <a:solidFill>
                  <a:schemeClr val="accent6">
                    <a:lumMod val="75000"/>
                  </a:schemeClr>
                </a:solidFill>
                <a:latin typeface="Times New Roman"/>
                <a:ea typeface="Times New Roman"/>
                <a:cs typeface="Times New Roman"/>
              </a:rPr>
              <a:t> </a:t>
            </a:r>
            <a:r>
              <a:rPr lang="ar-IQ" sz="2400" dirty="0">
                <a:latin typeface="Times New Roman"/>
                <a:ea typeface="Times New Roman"/>
                <a:cs typeface="Times New Roman"/>
              </a:rPr>
              <a:t>وهي التي لاتعطي بذورها مبكرا وتسمى </a:t>
            </a:r>
            <a:r>
              <a:rPr lang="en-US" sz="2400" dirty="0">
                <a:solidFill>
                  <a:schemeClr val="accent1">
                    <a:lumMod val="75000"/>
                  </a:schemeClr>
                </a:solidFill>
                <a:latin typeface="Times New Roman"/>
                <a:ea typeface="Times New Roman"/>
                <a:cs typeface="Times New Roman"/>
              </a:rPr>
              <a:t>Long standing</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وهي المفضلة</a:t>
            </a:r>
            <a:r>
              <a:rPr lang="ar-IQ" sz="2400" dirty="0" smtClean="0">
                <a:latin typeface="Times New Roman"/>
                <a:ea typeface="Times New Roman"/>
                <a:cs typeface="Times New Roman"/>
              </a:rPr>
              <a:t>,</a:t>
            </a: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وتزرع في المناطق التي تنضج فيها النباتات تحت ظروف الفترة الضوئية الطويلة. </a:t>
            </a: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واصناف </a:t>
            </a:r>
            <a:r>
              <a:rPr lang="ar-IQ" sz="2400" b="1" dirty="0">
                <a:solidFill>
                  <a:schemeClr val="accent6">
                    <a:lumMod val="75000"/>
                  </a:schemeClr>
                </a:solidFill>
                <a:latin typeface="Times New Roman"/>
                <a:ea typeface="Times New Roman"/>
                <a:cs typeface="Times New Roman"/>
              </a:rPr>
              <a:t>تزهر بسرعة</a:t>
            </a:r>
            <a:r>
              <a:rPr lang="ar-IQ" sz="2400" dirty="0">
                <a:solidFill>
                  <a:schemeClr val="accent6">
                    <a:lumMod val="75000"/>
                  </a:schemeClr>
                </a:solidFill>
                <a:latin typeface="Times New Roman"/>
                <a:ea typeface="Times New Roman"/>
                <a:cs typeface="Times New Roman"/>
              </a:rPr>
              <a:t> </a:t>
            </a:r>
            <a:r>
              <a:rPr lang="ar-IQ" sz="2400" dirty="0">
                <a:latin typeface="Times New Roman"/>
                <a:ea typeface="Times New Roman"/>
                <a:cs typeface="Times New Roman"/>
              </a:rPr>
              <a:t>وتقل قيمتها نظرا لرداءة نوعيتها وقلة حاصلها وتصبح غير مرغوبة من قبل المستهلك.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398590970"/>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lgn="just" rtl="1">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المناخ الملائم</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ينمو </a:t>
            </a:r>
            <a:r>
              <a:rPr lang="ar-IQ" sz="2400" dirty="0">
                <a:ea typeface="Times New Roman"/>
                <a:cs typeface="Times New Roman"/>
              </a:rPr>
              <a:t>النبات في الجو البارد نسبيا لذلك فهو من المحاصيل الشتوية </a:t>
            </a:r>
            <a:r>
              <a:rPr lang="ar-IQ" sz="2400" dirty="0" smtClean="0">
                <a:ea typeface="Times New Roman"/>
                <a:cs typeface="Times New Roman"/>
              </a:rPr>
              <a:t>بالعراق</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ويقاوم الى حد ما الانجماد ودرجات الحرارة المنخفضة لحد - 8 م</a:t>
            </a:r>
            <a:r>
              <a:rPr lang="ar-IQ" sz="2400" baseline="30000" dirty="0">
                <a:ea typeface="Times New Roman"/>
                <a:cs typeface="Times New Roman"/>
              </a:rPr>
              <a:t>◦</a:t>
            </a:r>
            <a:r>
              <a:rPr lang="ar-IQ" sz="2400" dirty="0">
                <a:ea typeface="Times New Roman"/>
                <a:cs typeface="Times New Roman"/>
              </a:rPr>
              <a:t>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الا </a:t>
            </a:r>
            <a:r>
              <a:rPr lang="ar-IQ" sz="2400" dirty="0">
                <a:ea typeface="Times New Roman"/>
                <a:cs typeface="Times New Roman"/>
              </a:rPr>
              <a:t>ان الدرجات المرتفعة تقلل من الحاصل لاتجاه النباتات للتزهير في مثل هذه الظروف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خاصة </a:t>
            </a:r>
            <a:r>
              <a:rPr lang="ar-IQ" sz="2400" dirty="0">
                <a:ea typeface="Times New Roman"/>
                <a:cs typeface="Times New Roman"/>
              </a:rPr>
              <a:t>عند توفر فترة ضوئية طويلة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كما </a:t>
            </a:r>
            <a:r>
              <a:rPr lang="ar-IQ" sz="2400" dirty="0">
                <a:ea typeface="Times New Roman"/>
                <a:cs typeface="Times New Roman"/>
              </a:rPr>
              <a:t>ان الاوراق تصبح صغيرة ورديئة النوعية.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 </a:t>
            </a:r>
            <a:r>
              <a:rPr lang="ar-IQ" sz="2400" dirty="0">
                <a:ea typeface="Times New Roman"/>
                <a:cs typeface="Times New Roman"/>
              </a:rPr>
              <a:t>انسب درحة حرارة لنمو النباتات والانتاج الجيد هي 10 – 16م◦.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يمكن </a:t>
            </a:r>
            <a:r>
              <a:rPr lang="ar-IQ" sz="2400" dirty="0">
                <a:ea typeface="Times New Roman"/>
                <a:cs typeface="Times New Roman"/>
              </a:rPr>
              <a:t>زراعته في المناطق التي تكون فيها درجة الحرارة 10م◦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كما </a:t>
            </a:r>
            <a:r>
              <a:rPr lang="ar-IQ" sz="2400" dirty="0">
                <a:ea typeface="Times New Roman"/>
                <a:cs typeface="Times New Roman"/>
              </a:rPr>
              <a:t>وجد ان الجو المعتدل الربيعي المرتفع الرطوبة يجعل الاوراق اكثر طراوة ولا تميل الى التقصف</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1463433854"/>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248400"/>
          </a:xfrm>
        </p:spPr>
        <p:txBody>
          <a:bodyPr>
            <a:normAutofit/>
          </a:bodyPr>
          <a:lstStyle/>
          <a:p>
            <a:pPr marL="0" lvl="0" indent="0" algn="justLow" rtl="1">
              <a:lnSpc>
                <a:spcPct val="120000"/>
              </a:lnSpc>
              <a:spcBef>
                <a:spcPts val="0"/>
              </a:spcBef>
              <a:buNone/>
            </a:pPr>
            <a:endParaRPr lang="ar-IQ" sz="2400" b="1" dirty="0" smtClean="0">
              <a:latin typeface="Times New Roman"/>
              <a:ea typeface="Times New Roman"/>
              <a:cs typeface="Times New Roman"/>
            </a:endParaRPr>
          </a:p>
          <a:p>
            <a:pPr lvl="0" algn="justLow" rtl="1">
              <a:lnSpc>
                <a:spcPct val="120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التربة </a:t>
            </a:r>
            <a:r>
              <a:rPr lang="ar-IQ" sz="2400" b="1" dirty="0">
                <a:solidFill>
                  <a:srgbClr val="C00000"/>
                </a:solidFill>
                <a:latin typeface="Times New Roman"/>
                <a:ea typeface="Times New Roman"/>
                <a:cs typeface="Times New Roman"/>
              </a:rPr>
              <a:t>المناسبة</a:t>
            </a:r>
            <a:endParaRPr lang="en-US" sz="2400" dirty="0">
              <a:solidFill>
                <a:srgbClr val="C00000"/>
              </a:solidFill>
              <a:latin typeface="Times New Roman"/>
              <a:ea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يزرع </a:t>
            </a:r>
            <a:r>
              <a:rPr lang="ar-IQ" sz="2400" dirty="0">
                <a:latin typeface="Times New Roman"/>
                <a:ea typeface="Times New Roman"/>
                <a:cs typeface="Times New Roman"/>
              </a:rPr>
              <a:t>النبات في الترب المزيجية الرملية للحصول على الحاصل </a:t>
            </a:r>
            <a:r>
              <a:rPr lang="ar-IQ" sz="2400" dirty="0" smtClean="0">
                <a:latin typeface="Times New Roman"/>
                <a:ea typeface="Times New Roman"/>
                <a:cs typeface="Times New Roman"/>
              </a:rPr>
              <a:t>المبكر</a:t>
            </a: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والمزيجية الثقيلة للحصول على حاصل جيد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ويشترط </a:t>
            </a:r>
            <a:r>
              <a:rPr lang="ar-IQ" sz="2400" dirty="0">
                <a:latin typeface="Times New Roman"/>
                <a:ea typeface="Times New Roman"/>
                <a:cs typeface="Times New Roman"/>
              </a:rPr>
              <a:t>في التربة ان تكون خصبة جيدة الصرف.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يتأثر </a:t>
            </a:r>
            <a:r>
              <a:rPr lang="ar-IQ" sz="2400" dirty="0">
                <a:latin typeface="Times New Roman"/>
                <a:ea typeface="Times New Roman"/>
                <a:cs typeface="Times New Roman"/>
              </a:rPr>
              <a:t>بشدة بحموضة التربة فهو لاينمو في الترب التي تقل درجة حموضتها عن 5,5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وانسب </a:t>
            </a:r>
            <a:r>
              <a:rPr lang="ar-IQ" sz="2400" dirty="0">
                <a:latin typeface="Times New Roman"/>
                <a:ea typeface="Times New Roman"/>
                <a:cs typeface="Times New Roman"/>
              </a:rPr>
              <a:t>درجة حموضة بين 6 – 7.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النبات </a:t>
            </a:r>
            <a:r>
              <a:rPr lang="ar-IQ" sz="2400" dirty="0">
                <a:latin typeface="Times New Roman"/>
                <a:ea typeface="Times New Roman"/>
                <a:cs typeface="Times New Roman"/>
              </a:rPr>
              <a:t>حساس لملوثات الهواء وخاصة ثاني اوكسيد الكبريت</a:t>
            </a:r>
            <a:r>
              <a:rPr lang="ar-IQ" sz="2400" dirty="0" smtClean="0">
                <a:latin typeface="Times New Roman"/>
                <a:ea typeface="Times New Roman"/>
                <a:cs typeface="Times New Roman"/>
              </a:rPr>
              <a:t>............ يتبع</a:t>
            </a:r>
          </a:p>
          <a:p>
            <a:pPr marL="0" marR="0" indent="0" algn="justLow" rtl="1">
              <a:lnSpc>
                <a:spcPct val="120000"/>
              </a:lnSpc>
              <a:spcBef>
                <a:spcPts val="0"/>
              </a:spcBef>
              <a:spcAft>
                <a:spcPts val="0"/>
              </a:spcAft>
              <a:buNone/>
            </a:pP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1107923277"/>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04800"/>
            <a:ext cx="8534400" cy="6248400"/>
          </a:xfrm>
        </p:spPr>
        <p:txBody>
          <a:bodyPr>
            <a:normAutofit/>
          </a:bodyPr>
          <a:lstStyle/>
          <a:p>
            <a:pPr marL="0" marR="0" indent="0" algn="justLow" rtl="1">
              <a:lnSpc>
                <a:spcPct val="120000"/>
              </a:lnSpc>
              <a:spcBef>
                <a:spcPts val="0"/>
              </a:spcBef>
              <a:spcAft>
                <a:spcPts val="0"/>
              </a:spcAft>
              <a:buNone/>
            </a:pPr>
            <a:endParaRPr lang="en-US" sz="2400" dirty="0">
              <a:latin typeface="Times New Roman"/>
              <a:ea typeface="Times New Roman"/>
            </a:endParaRPr>
          </a:p>
          <a:p>
            <a:pPr lvl="0" algn="justLow"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التكاثر, موعد الزراعة, كمية التقاوي, طريقة الزراعة </a:t>
            </a:r>
            <a:endParaRPr lang="en-US" sz="2400" dirty="0">
              <a:solidFill>
                <a:srgbClr val="C00000"/>
              </a:solidFill>
              <a:latin typeface="Times New Roman"/>
              <a:ea typeface="Times New Roman"/>
            </a:endParaRPr>
          </a:p>
          <a:p>
            <a:pPr marL="457200"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يتكاثر </a:t>
            </a:r>
            <a:r>
              <a:rPr lang="ar-IQ" sz="2400" dirty="0">
                <a:latin typeface="Times New Roman"/>
                <a:ea typeface="Times New Roman"/>
                <a:cs typeface="Times New Roman"/>
              </a:rPr>
              <a:t>السبانغ بالبذور للفترة من أيلول الى تشرين الثاني. </a:t>
            </a:r>
            <a:endParaRPr lang="ar-IQ" sz="2400" dirty="0" smtClean="0">
              <a:latin typeface="Times New Roman"/>
              <a:ea typeface="Times New Roman"/>
              <a:cs typeface="Times New Roman"/>
            </a:endParaRPr>
          </a:p>
          <a:p>
            <a:pPr marL="457200"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يحتاج </a:t>
            </a:r>
            <a:r>
              <a:rPr lang="ar-IQ" sz="2400" dirty="0">
                <a:latin typeface="Times New Roman"/>
                <a:ea typeface="Times New Roman"/>
                <a:cs typeface="Times New Roman"/>
              </a:rPr>
              <a:t>الدونم من البذور في العراق 6 – 8 كغم.  </a:t>
            </a:r>
            <a:endParaRPr lang="ar-IQ" sz="2400" dirty="0" smtClean="0">
              <a:latin typeface="Times New Roman"/>
              <a:ea typeface="Times New Roman"/>
              <a:cs typeface="Times New Roman"/>
            </a:endParaRPr>
          </a:p>
          <a:p>
            <a:pPr marL="457200"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تحضر </a:t>
            </a:r>
            <a:r>
              <a:rPr lang="ar-IQ" sz="2400" dirty="0">
                <a:latin typeface="Times New Roman"/>
                <a:ea typeface="Times New Roman"/>
                <a:cs typeface="Times New Roman"/>
              </a:rPr>
              <a:t>التربة جيدا ثم تنثر البذور في الواح او تزرع في سطور داخل اللوح. </a:t>
            </a:r>
            <a:endParaRPr lang="ar-IQ" sz="2400" dirty="0" smtClean="0">
              <a:latin typeface="Times New Roman"/>
              <a:ea typeface="Times New Roman"/>
              <a:cs typeface="Times New Roman"/>
            </a:endParaRPr>
          </a:p>
          <a:p>
            <a:pPr marL="457200"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ويمكن </a:t>
            </a:r>
            <a:r>
              <a:rPr lang="ar-IQ" sz="2400" dirty="0">
                <a:latin typeface="Times New Roman"/>
                <a:ea typeface="Times New Roman"/>
                <a:cs typeface="Times New Roman"/>
              </a:rPr>
              <a:t>الزراعة على المروز.  </a:t>
            </a:r>
            <a:endParaRPr lang="ar-IQ" sz="2400" dirty="0" smtClean="0">
              <a:latin typeface="Times New Roman"/>
              <a:ea typeface="Times New Roman"/>
              <a:cs typeface="Times New Roman"/>
            </a:endParaRPr>
          </a:p>
          <a:p>
            <a:pPr marL="457200"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تخف </a:t>
            </a:r>
            <a:r>
              <a:rPr lang="ar-IQ" sz="2400" dirty="0">
                <a:latin typeface="Times New Roman"/>
                <a:ea typeface="Times New Roman"/>
                <a:cs typeface="Times New Roman"/>
              </a:rPr>
              <a:t>النباتات بعد الانبات على مسافة 10 – 15سم بين نبات واخر.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2885294804"/>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lnSpcReduction="10000"/>
          </a:bodyPr>
          <a:lstStyle/>
          <a:p>
            <a:pPr lvl="0" algn="justLow" rtl="1">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التسميد</a:t>
            </a:r>
            <a:endParaRPr lang="en-US" sz="2400" dirty="0">
              <a:solidFill>
                <a:srgbClr val="C00000"/>
              </a:solidFill>
              <a:latin typeface="Times New Roman"/>
              <a:ea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ينصح </a:t>
            </a:r>
            <a:r>
              <a:rPr lang="ar-IQ" sz="2400" dirty="0">
                <a:latin typeface="Times New Roman"/>
                <a:ea typeface="Times New Roman"/>
                <a:cs typeface="Times New Roman"/>
              </a:rPr>
              <a:t>باضافة الكميات التالية </a:t>
            </a:r>
            <a:r>
              <a:rPr lang="ar-IQ" sz="2400" dirty="0" smtClean="0">
                <a:latin typeface="Times New Roman"/>
                <a:ea typeface="Times New Roman"/>
                <a:cs typeface="Times New Roman"/>
              </a:rPr>
              <a:t>للدونم</a:t>
            </a: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5م</a:t>
            </a:r>
            <a:r>
              <a:rPr lang="ar-IQ" sz="2400" baseline="30000" dirty="0">
                <a:latin typeface="Times New Roman"/>
                <a:ea typeface="Times New Roman"/>
                <a:cs typeface="Times New Roman"/>
              </a:rPr>
              <a:t>3</a:t>
            </a:r>
            <a:r>
              <a:rPr lang="ar-IQ" sz="2400" dirty="0">
                <a:latin typeface="Times New Roman"/>
                <a:ea typeface="Times New Roman"/>
                <a:cs typeface="Times New Roman"/>
              </a:rPr>
              <a:t> سماد حيواني متحلل اثناء تحضير الارض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 </a:t>
            </a:r>
            <a:r>
              <a:rPr lang="ar-IQ" sz="2400" dirty="0">
                <a:latin typeface="Times New Roman"/>
                <a:ea typeface="Times New Roman"/>
                <a:cs typeface="Times New Roman"/>
              </a:rPr>
              <a:t>120 كغم كبريتات الامونيوم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و190 </a:t>
            </a:r>
            <a:r>
              <a:rPr lang="ar-IQ" sz="2400" dirty="0">
                <a:latin typeface="Times New Roman"/>
                <a:ea typeface="Times New Roman"/>
                <a:cs typeface="Times New Roman"/>
              </a:rPr>
              <a:t>كغم سوبرفوسفات الكالسيوم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تضاف </a:t>
            </a:r>
            <a:r>
              <a:rPr lang="ar-IQ" sz="2400" dirty="0">
                <a:latin typeface="Times New Roman"/>
                <a:ea typeface="Times New Roman"/>
                <a:cs typeface="Times New Roman"/>
              </a:rPr>
              <a:t>نصف الكمية عند الزراعة والنصف الاخر بعد الاولى بثلاثة اسابيع</a:t>
            </a:r>
            <a:r>
              <a:rPr lang="ar-IQ" sz="2400" dirty="0" smtClean="0">
                <a:latin typeface="Times New Roman"/>
                <a:ea typeface="Times New Roman"/>
                <a:cs typeface="Times New Roman"/>
              </a:rPr>
              <a:t>.</a:t>
            </a: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يؤدي التسميد النتروجيني الى زيادة حاصل السبانغ الذي يزرع في الشتاء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ويرجع </a:t>
            </a:r>
            <a:r>
              <a:rPr lang="ar-IQ" sz="2400" dirty="0">
                <a:latin typeface="Times New Roman"/>
                <a:ea typeface="Times New Roman"/>
                <a:cs typeface="Times New Roman"/>
              </a:rPr>
              <a:t>ذلك الى قلة حصول عملية النترجة (التأزت) </a:t>
            </a:r>
            <a:r>
              <a:rPr lang="en-US" sz="2400" dirty="0">
                <a:solidFill>
                  <a:schemeClr val="accent1">
                    <a:lumMod val="75000"/>
                  </a:schemeClr>
                </a:solidFill>
                <a:latin typeface="Times New Roman"/>
                <a:ea typeface="Times New Roman"/>
                <a:cs typeface="Times New Roman"/>
              </a:rPr>
              <a:t>Nitrification</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بسبب انخفاض درجة حرارة التربة,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الا </a:t>
            </a:r>
            <a:r>
              <a:rPr lang="ar-IQ" sz="2400" dirty="0">
                <a:latin typeface="Times New Roman"/>
                <a:ea typeface="Times New Roman"/>
                <a:cs typeface="Times New Roman"/>
              </a:rPr>
              <a:t>ان التسميد النتروجيني بمعدلات عالية يؤدي الى ارتفاع تركيز النترات </a:t>
            </a:r>
            <a:r>
              <a:rPr lang="en-US" sz="2400" dirty="0">
                <a:latin typeface="Times New Roman"/>
                <a:ea typeface="Times New Roman"/>
                <a:cs typeface="Times New Roman"/>
              </a:rPr>
              <a:t>NO</a:t>
            </a:r>
            <a:r>
              <a:rPr lang="en-US" sz="2400" baseline="-25000" dirty="0">
                <a:latin typeface="Times New Roman"/>
                <a:ea typeface="Times New Roman"/>
                <a:cs typeface="Times New Roman"/>
              </a:rPr>
              <a:t>3</a:t>
            </a:r>
            <a:r>
              <a:rPr lang="ar-IQ" sz="2400" dirty="0">
                <a:latin typeface="Times New Roman"/>
                <a:ea typeface="Times New Roman"/>
                <a:cs typeface="Times New Roman"/>
              </a:rPr>
              <a:t> في اعناق الاوراق.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يمكن </a:t>
            </a:r>
            <a:r>
              <a:rPr lang="ar-IQ" sz="2400" dirty="0">
                <a:latin typeface="Times New Roman"/>
                <a:ea typeface="Times New Roman"/>
                <a:cs typeface="Times New Roman"/>
              </a:rPr>
              <a:t>اضافة مادة البوراكس عند نقص عنصر البورون</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961613307"/>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just" rtl="1">
              <a:spcBef>
                <a:spcPts val="0"/>
              </a:spcBef>
              <a:buNone/>
            </a:pPr>
            <a:endParaRPr lang="ar-IQ" sz="2400" b="1" dirty="0">
              <a:latin typeface="Times New Roman"/>
              <a:ea typeface="Times New Roman"/>
              <a:cs typeface="+mj-cs"/>
            </a:endParaRPr>
          </a:p>
          <a:p>
            <a:pPr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mj-cs"/>
              </a:rPr>
              <a:t>الري  </a:t>
            </a:r>
            <a:endParaRPr lang="ar-IQ" sz="2400" b="1" dirty="0">
              <a:solidFill>
                <a:srgbClr val="C00000"/>
              </a:solidFill>
              <a:latin typeface="Times New Roman"/>
              <a:ea typeface="Times New Roman"/>
              <a:cs typeface="+mj-cs"/>
            </a:endParaRPr>
          </a:p>
          <a:p>
            <a:pPr algn="just" rtl="1">
              <a:lnSpc>
                <a:spcPct val="150000"/>
              </a:lnSpc>
              <a:spcBef>
                <a:spcPts val="0"/>
              </a:spcBef>
              <a:buFont typeface="Wingdings"/>
              <a:buChar char="§"/>
            </a:pPr>
            <a:r>
              <a:rPr lang="ar-IQ" sz="2400" dirty="0" smtClean="0">
                <a:latin typeface="Times New Roman"/>
                <a:ea typeface="Times New Roman"/>
                <a:cs typeface="+mj-cs"/>
              </a:rPr>
              <a:t>يمتلك </a:t>
            </a:r>
            <a:r>
              <a:rPr lang="ar-IQ" sz="2400" dirty="0">
                <a:latin typeface="Times New Roman"/>
                <a:ea typeface="Times New Roman"/>
                <a:cs typeface="+mj-cs"/>
              </a:rPr>
              <a:t>السبانغ مجموع جذري سطحي لذا فهو يمكن ان ينمو جيدا في الترب التي تتوفر فيها رطوبة كافية موزعة بإنتظام </a:t>
            </a:r>
            <a:r>
              <a:rPr lang="ar-IQ" sz="2400" dirty="0" smtClean="0">
                <a:latin typeface="Times New Roman"/>
                <a:ea typeface="Times New Roman"/>
                <a:cs typeface="+mj-cs"/>
              </a:rPr>
              <a:t>في </a:t>
            </a:r>
            <a:r>
              <a:rPr lang="ar-IQ" sz="2400" dirty="0">
                <a:latin typeface="Times New Roman"/>
                <a:ea typeface="Times New Roman"/>
                <a:cs typeface="+mj-cs"/>
              </a:rPr>
              <a:t>التربة.  </a:t>
            </a:r>
            <a:endParaRPr lang="ar-IQ" sz="2400" dirty="0" smtClean="0">
              <a:latin typeface="Times New Roman"/>
              <a:ea typeface="Times New Roman"/>
              <a:cs typeface="+mj-cs"/>
            </a:endParaRPr>
          </a:p>
          <a:p>
            <a:pPr algn="just" rtl="1">
              <a:lnSpc>
                <a:spcPct val="150000"/>
              </a:lnSpc>
              <a:spcBef>
                <a:spcPts val="0"/>
              </a:spcBef>
              <a:buFont typeface="Wingdings"/>
              <a:buChar char="§"/>
            </a:pPr>
            <a:r>
              <a:rPr lang="ar-IQ" sz="2400" dirty="0" smtClean="0">
                <a:latin typeface="Times New Roman"/>
                <a:ea typeface="Times New Roman"/>
                <a:cs typeface="+mj-cs"/>
              </a:rPr>
              <a:t>يروى </a:t>
            </a:r>
            <a:r>
              <a:rPr lang="ar-IQ" sz="2400" dirty="0">
                <a:latin typeface="Times New Roman"/>
                <a:ea typeface="Times New Roman"/>
                <a:cs typeface="+mj-cs"/>
              </a:rPr>
              <a:t>السبانغ بعد الزراعة ثم يستمر الري بعد ذلك حسب الحاجة ونوع التربة والظروف </a:t>
            </a:r>
            <a:r>
              <a:rPr lang="ar-IQ" sz="2400" dirty="0" smtClean="0">
                <a:latin typeface="Times New Roman"/>
                <a:ea typeface="Times New Roman"/>
                <a:cs typeface="+mj-cs"/>
              </a:rPr>
              <a:t>الجوية</a:t>
            </a:r>
          </a:p>
          <a:p>
            <a:pPr algn="just" rtl="1">
              <a:lnSpc>
                <a:spcPct val="150000"/>
              </a:lnSpc>
              <a:spcBef>
                <a:spcPts val="0"/>
              </a:spcBef>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كما يجب </a:t>
            </a:r>
            <a:r>
              <a:rPr lang="ar-IQ" sz="2400" dirty="0" smtClean="0">
                <a:latin typeface="Times New Roman"/>
                <a:ea typeface="Times New Roman"/>
                <a:cs typeface="+mj-cs"/>
              </a:rPr>
              <a:t>ري </a:t>
            </a:r>
            <a:r>
              <a:rPr lang="ar-IQ" sz="2400" dirty="0">
                <a:latin typeface="Times New Roman"/>
                <a:ea typeface="Times New Roman"/>
                <a:cs typeface="+mj-cs"/>
              </a:rPr>
              <a:t>النباتات بعد كل حشة. علما ان الري الزائد يؤدي الى خفض الحاصل</a:t>
            </a:r>
            <a:r>
              <a:rPr lang="ar-IQ" sz="2400" dirty="0" smtClean="0">
                <a:latin typeface="Times New Roman"/>
                <a:ea typeface="Times New Roman"/>
                <a:cs typeface="+mj-cs"/>
              </a:rPr>
              <a:t>..................... يتبع</a:t>
            </a:r>
            <a:endParaRPr lang="ar-IQ" sz="2400" dirty="0">
              <a:latin typeface="Times New Roman"/>
              <a:ea typeface="Times New Roman"/>
              <a:cs typeface="+mj-cs"/>
            </a:endParaRPr>
          </a:p>
          <a:p>
            <a:pPr marL="0" indent="0" algn="just" rtl="1">
              <a:spcBef>
                <a:spcPts val="0"/>
              </a:spcBef>
              <a:buNone/>
            </a:pPr>
            <a:endParaRPr lang="en-US" sz="2400" dirty="0">
              <a:effectLst/>
              <a:latin typeface="Times New Roman"/>
              <a:ea typeface="Times New Roman"/>
              <a:cs typeface="+mj-cs"/>
            </a:endParaRPr>
          </a:p>
        </p:txBody>
      </p:sp>
    </p:spTree>
    <p:extLst>
      <p:ext uri="{BB962C8B-B14F-4D97-AF65-F5344CB8AC3E}">
        <p14:creationId xmlns:p14="http://schemas.microsoft.com/office/powerpoint/2010/main" val="1845070920"/>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الازهار والتلقيح</a:t>
            </a:r>
            <a:endParaRPr lang="en-US" sz="2400" dirty="0">
              <a:solidFill>
                <a:srgbClr val="C00000"/>
              </a:solidFill>
              <a:latin typeface="Times New Roman"/>
              <a:ea typeface="Times New Roman"/>
            </a:endParaRPr>
          </a:p>
          <a:p>
            <a:pPr algn="just" rtl="1">
              <a:lnSpc>
                <a:spcPct val="120000"/>
              </a:lnSpc>
              <a:buFont typeface="Wingdings"/>
              <a:buChar char="§"/>
            </a:pPr>
            <a:r>
              <a:rPr lang="ar-IQ" sz="2400" dirty="0" smtClean="0">
                <a:ea typeface="Times New Roman"/>
                <a:cs typeface="Times New Roman"/>
              </a:rPr>
              <a:t>النبات </a:t>
            </a:r>
            <a:r>
              <a:rPr lang="ar-IQ" sz="2400" dirty="0">
                <a:ea typeface="Times New Roman"/>
                <a:cs typeface="Times New Roman"/>
              </a:rPr>
              <a:t>حولي ويمكن تمييز مرحلتين في دورة حياته </a:t>
            </a:r>
            <a:endParaRPr lang="ar-IQ" sz="2400" dirty="0" smtClean="0">
              <a:ea typeface="Times New Roman"/>
              <a:cs typeface="Times New Roman"/>
            </a:endParaRPr>
          </a:p>
          <a:p>
            <a:pPr algn="just" rtl="1">
              <a:lnSpc>
                <a:spcPct val="120000"/>
              </a:lnSpc>
              <a:buFont typeface="Wingdings"/>
              <a:buChar char="§"/>
            </a:pPr>
            <a:r>
              <a:rPr lang="ar-IQ" sz="2400" dirty="0" smtClean="0">
                <a:ea typeface="Times New Roman"/>
                <a:cs typeface="Times New Roman"/>
              </a:rPr>
              <a:t>المرحلة </a:t>
            </a:r>
            <a:r>
              <a:rPr lang="ar-IQ" sz="2400" dirty="0">
                <a:ea typeface="Times New Roman"/>
                <a:cs typeface="Times New Roman"/>
              </a:rPr>
              <a:t>الاولى ينمو خضريا ويكون اوراقا مجمعة على شكل وريدة </a:t>
            </a:r>
            <a:r>
              <a:rPr lang="en-US" sz="2400" dirty="0" err="1">
                <a:solidFill>
                  <a:schemeClr val="accent1">
                    <a:lumMod val="75000"/>
                  </a:schemeClr>
                </a:solidFill>
                <a:latin typeface="Times New Roman"/>
                <a:ea typeface="Times New Roman"/>
              </a:rPr>
              <a:t>Rossete</a:t>
            </a:r>
            <a:r>
              <a:rPr lang="ar-IQ" sz="2400" dirty="0">
                <a:solidFill>
                  <a:schemeClr val="accent1">
                    <a:lumMod val="75000"/>
                  </a:schemeClr>
                </a:solidFill>
                <a:latin typeface="Times New Roman"/>
                <a:ea typeface="Times New Roman"/>
              </a:rPr>
              <a:t> </a:t>
            </a:r>
            <a:r>
              <a:rPr lang="ar-IQ" sz="2400" dirty="0">
                <a:latin typeface="Times New Roman"/>
                <a:ea typeface="Times New Roman"/>
              </a:rPr>
              <a:t>محمولة على ساق قصير قرب سطح التربة. </a:t>
            </a:r>
            <a:endParaRPr lang="ar-IQ" sz="2400" dirty="0" smtClean="0">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في </a:t>
            </a:r>
            <a:r>
              <a:rPr lang="ar-IQ" sz="2400" dirty="0">
                <a:latin typeface="Times New Roman"/>
                <a:ea typeface="Times New Roman"/>
              </a:rPr>
              <a:t>المرحلة الثانية يستطيل الساق ليكون حاملا زهريا بارتفاع 60 – 90 سم ويحمل الساق الزهري ازهارا ذكرية او انثوية. </a:t>
            </a:r>
            <a:endParaRPr lang="ar-IQ" sz="2400" dirty="0" smtClean="0">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تحمل </a:t>
            </a:r>
            <a:r>
              <a:rPr lang="ar-IQ" sz="2400" dirty="0">
                <a:latin typeface="Times New Roman"/>
                <a:ea typeface="Times New Roman"/>
              </a:rPr>
              <a:t>الازهار الذكرية في عناقيد في نورة زهرية </a:t>
            </a:r>
            <a:r>
              <a:rPr lang="ar-IQ" sz="2400" dirty="0" smtClean="0">
                <a:latin typeface="Times New Roman"/>
                <a:ea typeface="Times New Roman"/>
              </a:rPr>
              <a:t>سنبلية</a:t>
            </a:r>
          </a:p>
          <a:p>
            <a:pPr algn="just" rtl="1">
              <a:lnSpc>
                <a:spcPct val="120000"/>
              </a:lnSpc>
              <a:buFont typeface="Wingdings"/>
              <a:buChar char="§"/>
            </a:pPr>
            <a:r>
              <a:rPr lang="ar-IQ" sz="2400" dirty="0" smtClean="0">
                <a:latin typeface="Times New Roman"/>
                <a:ea typeface="Times New Roman"/>
              </a:rPr>
              <a:t> </a:t>
            </a:r>
            <a:r>
              <a:rPr lang="ar-IQ" sz="2400" dirty="0">
                <a:latin typeface="Times New Roman"/>
                <a:ea typeface="Times New Roman"/>
              </a:rPr>
              <a:t>اما الازهار الانثوية فتحمل في عناقيد في اباط </a:t>
            </a:r>
            <a:r>
              <a:rPr lang="ar-IQ" sz="2400" dirty="0" smtClean="0">
                <a:latin typeface="Times New Roman"/>
                <a:ea typeface="Times New Roman"/>
              </a:rPr>
              <a:t>الاوراق</a:t>
            </a:r>
          </a:p>
          <a:p>
            <a:pPr algn="just" rtl="1">
              <a:lnSpc>
                <a:spcPct val="120000"/>
              </a:lnSpc>
              <a:buFont typeface="Wingdings"/>
              <a:buChar char="§"/>
            </a:pPr>
            <a:r>
              <a:rPr lang="ar-IQ" sz="2400" dirty="0" smtClean="0">
                <a:latin typeface="Times New Roman"/>
                <a:ea typeface="Times New Roman"/>
              </a:rPr>
              <a:t> </a:t>
            </a:r>
            <a:r>
              <a:rPr lang="ar-IQ" sz="2400" dirty="0">
                <a:latin typeface="Times New Roman"/>
                <a:ea typeface="Times New Roman"/>
              </a:rPr>
              <a:t>وتنتج الازهار الانثوية الثمار التي تحتوي على بذرة واحدة. </a:t>
            </a:r>
            <a:endParaRPr lang="ar-IQ" sz="2400" dirty="0" smtClean="0">
              <a:latin typeface="Times New Roman"/>
              <a:ea typeface="Times New Roman"/>
            </a:endParaRPr>
          </a:p>
        </p:txBody>
      </p:sp>
    </p:spTree>
    <p:extLst>
      <p:ext uri="{BB962C8B-B14F-4D97-AF65-F5344CB8AC3E}">
        <p14:creationId xmlns:p14="http://schemas.microsoft.com/office/powerpoint/2010/main" val="752692020"/>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pPr lvl="0" algn="just" rtl="1">
              <a:lnSpc>
                <a:spcPct val="120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الازهار والتلقيح</a:t>
            </a:r>
            <a:endParaRPr lang="en-US" sz="2400" dirty="0">
              <a:solidFill>
                <a:srgbClr val="C00000"/>
              </a:solidFill>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يتأثر </a:t>
            </a:r>
            <a:r>
              <a:rPr lang="ar-IQ" sz="2400" dirty="0">
                <a:latin typeface="Times New Roman"/>
                <a:ea typeface="Times New Roman"/>
              </a:rPr>
              <a:t>ازهار النبات بدرجة الحرارة المرتفعة نسبيا وبطول الفترة الضوئية. </a:t>
            </a:r>
            <a:endParaRPr lang="ar-IQ" sz="2400" dirty="0" smtClean="0">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تزهر </a:t>
            </a:r>
            <a:r>
              <a:rPr lang="ar-IQ" sz="2400" dirty="0">
                <a:latin typeface="Times New Roman"/>
                <a:ea typeface="Times New Roman"/>
              </a:rPr>
              <a:t>النباتات الذكرية اسرع من الانثوية</a:t>
            </a:r>
            <a:r>
              <a:rPr lang="ar-IQ" sz="2400" dirty="0" smtClean="0">
                <a:latin typeface="Times New Roman"/>
                <a:ea typeface="Times New Roman"/>
              </a:rPr>
              <a:t>.</a:t>
            </a:r>
          </a:p>
          <a:p>
            <a:pPr algn="just" rtl="1">
              <a:lnSpc>
                <a:spcPct val="120000"/>
              </a:lnSpc>
              <a:buFont typeface="Wingdings"/>
              <a:buChar char="§"/>
            </a:pPr>
            <a:r>
              <a:rPr lang="ar-IQ" sz="2400" dirty="0" smtClean="0">
                <a:latin typeface="Times New Roman"/>
                <a:ea typeface="Times New Roman"/>
              </a:rPr>
              <a:t> </a:t>
            </a:r>
            <a:r>
              <a:rPr lang="ar-IQ" sz="2400" dirty="0">
                <a:latin typeface="Times New Roman"/>
                <a:ea typeface="Times New Roman"/>
              </a:rPr>
              <a:t>يؤدي تزاحم النباتات الى ازهارها. </a:t>
            </a:r>
            <a:endParaRPr lang="ar-IQ" sz="2400" dirty="0" smtClean="0">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تختلف </a:t>
            </a:r>
            <a:r>
              <a:rPr lang="ar-IQ" sz="2400" dirty="0">
                <a:latin typeface="Times New Roman"/>
                <a:ea typeface="Times New Roman"/>
              </a:rPr>
              <a:t>الاصناف في استجابتها للفترة الضوئية وعليه يمكن اختيار الاصناف الملائمة لحالة الجو وطول النهار. </a:t>
            </a:r>
            <a:endParaRPr lang="ar-IQ" sz="2400" dirty="0" smtClean="0">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السبانغ </a:t>
            </a:r>
            <a:r>
              <a:rPr lang="ar-IQ" sz="2400" dirty="0">
                <a:latin typeface="Times New Roman"/>
                <a:ea typeface="Times New Roman"/>
              </a:rPr>
              <a:t>نبات ثنائي المسكن </a:t>
            </a:r>
            <a:r>
              <a:rPr lang="en-US" sz="2400" dirty="0">
                <a:solidFill>
                  <a:schemeClr val="accent1">
                    <a:lumMod val="75000"/>
                  </a:schemeClr>
                </a:solidFill>
                <a:latin typeface="Times New Roman"/>
                <a:ea typeface="Times New Roman"/>
              </a:rPr>
              <a:t>Dioecious</a:t>
            </a:r>
            <a:r>
              <a:rPr lang="ar-IQ" sz="2400" dirty="0">
                <a:solidFill>
                  <a:schemeClr val="accent1">
                    <a:lumMod val="75000"/>
                  </a:schemeClr>
                </a:solidFill>
                <a:latin typeface="Times New Roman"/>
                <a:ea typeface="Times New Roman"/>
              </a:rPr>
              <a:t> </a:t>
            </a:r>
            <a:r>
              <a:rPr lang="ar-IQ" sz="2400" dirty="0">
                <a:latin typeface="Times New Roman"/>
                <a:ea typeface="Times New Roman"/>
              </a:rPr>
              <a:t>احادي الجنس, اي ان الازهار الذكرية محمولة على نبات والازهار الانثوية على نبات اخر, </a:t>
            </a:r>
            <a:endParaRPr lang="ar-IQ" sz="2400" dirty="0" smtClean="0">
              <a:latin typeface="Times New Roman"/>
              <a:ea typeface="Times New Roman"/>
            </a:endParaRPr>
          </a:p>
          <a:p>
            <a:pPr algn="just" rtl="1">
              <a:lnSpc>
                <a:spcPct val="120000"/>
              </a:lnSpc>
              <a:buFont typeface="Wingdings"/>
              <a:buChar char="§"/>
            </a:pPr>
            <a:r>
              <a:rPr lang="ar-IQ" sz="2400" dirty="0" smtClean="0">
                <a:latin typeface="Times New Roman"/>
                <a:ea typeface="Times New Roman"/>
              </a:rPr>
              <a:t>كما </a:t>
            </a:r>
            <a:r>
              <a:rPr lang="ar-IQ" sz="2400" dirty="0">
                <a:latin typeface="Times New Roman"/>
                <a:ea typeface="Times New Roman"/>
              </a:rPr>
              <a:t>توجد بعض الاصناف احادية المسكن </a:t>
            </a:r>
            <a:r>
              <a:rPr lang="en-US" sz="2400" dirty="0" err="1" smtClean="0">
                <a:solidFill>
                  <a:schemeClr val="accent1">
                    <a:lumMod val="75000"/>
                  </a:schemeClr>
                </a:solidFill>
                <a:latin typeface="Times New Roman"/>
                <a:ea typeface="Times New Roman"/>
              </a:rPr>
              <a:t>Momoecious</a:t>
            </a:r>
            <a:r>
              <a:rPr lang="ar-IQ" sz="2400" dirty="0" smtClean="0">
                <a:latin typeface="Times New Roman"/>
                <a:ea typeface="Times New Roman"/>
              </a:rPr>
              <a:t>.</a:t>
            </a:r>
            <a:endParaRPr lang="en-US" sz="2400" dirty="0"/>
          </a:p>
        </p:txBody>
      </p:sp>
    </p:spTree>
    <p:extLst>
      <p:ext uri="{BB962C8B-B14F-4D97-AF65-F5344CB8AC3E}">
        <p14:creationId xmlns:p14="http://schemas.microsoft.com/office/powerpoint/2010/main" val="2891390366"/>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8614"/>
            <a:ext cx="8229600" cy="5797550"/>
          </a:xfrm>
        </p:spPr>
        <p:txBody>
          <a:bodyPr>
            <a:normAutofit/>
          </a:bodyPr>
          <a:lstStyle/>
          <a:p>
            <a:pPr marL="0" marR="0" indent="0" algn="justLow" rtl="1">
              <a:lnSpc>
                <a:spcPct val="120000"/>
              </a:lnSpc>
              <a:spcBef>
                <a:spcPts val="0"/>
              </a:spcBef>
              <a:spcAft>
                <a:spcPts val="0"/>
              </a:spcAft>
              <a:buNone/>
            </a:pPr>
            <a:endParaRPr lang="ar-IQ" sz="2400" dirty="0" smtClean="0">
              <a:latin typeface="Times New Roman"/>
              <a:ea typeface="Times New Roman"/>
              <a:cs typeface="Times New Roman"/>
            </a:endParaRPr>
          </a:p>
          <a:p>
            <a:pPr marL="0" marR="0" indent="0" algn="justLow" rtl="1">
              <a:lnSpc>
                <a:spcPct val="120000"/>
              </a:lnSpc>
              <a:spcBef>
                <a:spcPts val="0"/>
              </a:spcBef>
              <a:spcAft>
                <a:spcPts val="0"/>
              </a:spcAft>
              <a:buNone/>
            </a:pPr>
            <a:r>
              <a:rPr lang="ar-IQ" sz="2400" dirty="0" smtClean="0">
                <a:latin typeface="Times New Roman"/>
                <a:ea typeface="Times New Roman"/>
                <a:cs typeface="Times New Roman"/>
              </a:rPr>
              <a:t>توجد </a:t>
            </a:r>
            <a:r>
              <a:rPr lang="ar-IQ" sz="2400" dirty="0">
                <a:latin typeface="Times New Roman"/>
                <a:ea typeface="Times New Roman"/>
                <a:cs typeface="Times New Roman"/>
              </a:rPr>
              <a:t>اربعة انواع من نباتات السبانغ من ناحية التعبير الجنسي هي</a:t>
            </a:r>
            <a:r>
              <a:rPr lang="ar-IQ" sz="2400" dirty="0" smtClean="0">
                <a:latin typeface="Times New Roman"/>
                <a:ea typeface="Times New Roman"/>
                <a:cs typeface="Times New Roman"/>
              </a:rPr>
              <a:t>:</a:t>
            </a:r>
            <a:endParaRPr lang="en-US" sz="2400" dirty="0">
              <a:latin typeface="Times New Roman"/>
              <a:ea typeface="Times New Roman"/>
            </a:endParaRPr>
          </a:p>
          <a:p>
            <a:pPr marL="457200" marR="0" indent="-457200" algn="justLow" rtl="1">
              <a:lnSpc>
                <a:spcPct val="120000"/>
              </a:lnSpc>
              <a:spcBef>
                <a:spcPts val="0"/>
              </a:spcBef>
              <a:spcAft>
                <a:spcPts val="0"/>
              </a:spcAft>
              <a:buClr>
                <a:srgbClr val="FF3399"/>
              </a:buClr>
              <a:buFont typeface="+mj-lt"/>
              <a:buAutoNum type="arabicPeriod"/>
            </a:pPr>
            <a:r>
              <a:rPr lang="ar-IQ" sz="2400" dirty="0" smtClean="0">
                <a:solidFill>
                  <a:srgbClr val="7030A0"/>
                </a:solidFill>
                <a:latin typeface="Times New Roman"/>
                <a:ea typeface="Times New Roman"/>
                <a:cs typeface="Times New Roman"/>
              </a:rPr>
              <a:t>النبات </a:t>
            </a:r>
            <a:r>
              <a:rPr lang="ar-IQ" sz="2400" dirty="0">
                <a:solidFill>
                  <a:srgbClr val="7030A0"/>
                </a:solidFill>
                <a:latin typeface="Times New Roman"/>
                <a:ea typeface="Times New Roman"/>
                <a:cs typeface="Times New Roman"/>
              </a:rPr>
              <a:t>المذكر الحاد </a:t>
            </a:r>
            <a:r>
              <a:rPr lang="en-US" sz="2400" dirty="0">
                <a:solidFill>
                  <a:srgbClr val="7030A0"/>
                </a:solidFill>
                <a:latin typeface="Times New Roman"/>
                <a:ea typeface="Times New Roman"/>
                <a:cs typeface="Times New Roman"/>
              </a:rPr>
              <a:t>Extreme male</a:t>
            </a:r>
            <a:endParaRPr lang="en-US" sz="2400" dirty="0">
              <a:solidFill>
                <a:srgbClr val="7030A0"/>
              </a:solidFill>
              <a:latin typeface="Times New Roman"/>
              <a:ea typeface="Times New Roman"/>
            </a:endParaRPr>
          </a:p>
          <a:p>
            <a:pPr marR="0" algn="justLow" rtl="1">
              <a:lnSpc>
                <a:spcPct val="120000"/>
              </a:lnSpc>
              <a:spcBef>
                <a:spcPts val="0"/>
              </a:spcBef>
              <a:spcAft>
                <a:spcPts val="0"/>
              </a:spcAft>
              <a:buFont typeface="Wingdings"/>
              <a:buChar char="§"/>
            </a:pPr>
            <a:r>
              <a:rPr lang="ar-IQ" sz="2400" dirty="0" smtClean="0">
                <a:latin typeface="Times New Roman"/>
                <a:ea typeface="Times New Roman"/>
                <a:cs typeface="Times New Roman"/>
              </a:rPr>
              <a:t>يحمل </a:t>
            </a:r>
            <a:r>
              <a:rPr lang="ar-IQ" sz="2400" dirty="0">
                <a:latin typeface="Times New Roman"/>
                <a:ea typeface="Times New Roman"/>
                <a:cs typeface="Times New Roman"/>
              </a:rPr>
              <a:t>ازهارا ذكرية فقط تتميز بصغر حجمها وحجم اوراقها على الحامل الزهري وهي تشبه الى حد ما الحراشف وتزهر اسرع من الانواع الثلاثة الاخرى</a:t>
            </a:r>
            <a:r>
              <a:rPr lang="ar-IQ" sz="2400" dirty="0" smtClean="0">
                <a:latin typeface="Times New Roman"/>
                <a:ea typeface="Times New Roman"/>
                <a:cs typeface="Times New Roman"/>
              </a:rPr>
              <a:t>.</a:t>
            </a:r>
          </a:p>
          <a:p>
            <a:pPr marL="0" marR="0" indent="0" algn="justLow" rtl="1">
              <a:lnSpc>
                <a:spcPct val="120000"/>
              </a:lnSpc>
              <a:spcBef>
                <a:spcPts val="0"/>
              </a:spcBef>
              <a:spcAft>
                <a:spcPts val="0"/>
              </a:spcAft>
              <a:buNone/>
            </a:pPr>
            <a:endParaRPr lang="en-US" sz="2400" dirty="0">
              <a:latin typeface="Times New Roman"/>
              <a:ea typeface="Times New Roman"/>
            </a:endParaRPr>
          </a:p>
          <a:p>
            <a:pPr marL="457200" marR="0" indent="-457200" algn="justLow" rtl="1">
              <a:lnSpc>
                <a:spcPct val="120000"/>
              </a:lnSpc>
              <a:spcBef>
                <a:spcPts val="0"/>
              </a:spcBef>
              <a:spcAft>
                <a:spcPts val="0"/>
              </a:spcAft>
              <a:buClr>
                <a:srgbClr val="FF3399"/>
              </a:buClr>
              <a:buFont typeface="+mj-lt"/>
              <a:buAutoNum type="arabicPeriod" startAt="2"/>
            </a:pPr>
            <a:r>
              <a:rPr lang="ar-IQ" sz="2400" dirty="0" smtClean="0">
                <a:solidFill>
                  <a:srgbClr val="7030A0"/>
                </a:solidFill>
                <a:latin typeface="Times New Roman"/>
                <a:ea typeface="Times New Roman"/>
                <a:cs typeface="Times New Roman"/>
              </a:rPr>
              <a:t>المذكر </a:t>
            </a:r>
            <a:r>
              <a:rPr lang="ar-IQ" sz="2400" dirty="0">
                <a:solidFill>
                  <a:srgbClr val="7030A0"/>
                </a:solidFill>
                <a:latin typeface="Times New Roman"/>
                <a:ea typeface="Times New Roman"/>
                <a:cs typeface="Times New Roman"/>
              </a:rPr>
              <a:t>الخضري </a:t>
            </a:r>
            <a:r>
              <a:rPr lang="en-US" sz="2400" dirty="0">
                <a:solidFill>
                  <a:srgbClr val="7030A0"/>
                </a:solidFill>
                <a:latin typeface="Times New Roman"/>
                <a:ea typeface="Times New Roman"/>
                <a:cs typeface="Times New Roman"/>
              </a:rPr>
              <a:t>Vegetative male </a:t>
            </a:r>
            <a:endParaRPr lang="en-US" sz="2400" dirty="0">
              <a:solidFill>
                <a:srgbClr val="7030A0"/>
              </a:solidFill>
              <a:latin typeface="Times New Roman"/>
              <a:ea typeface="Times New Roman"/>
            </a:endParaRPr>
          </a:p>
          <a:p>
            <a:pPr marL="0" marR="0" indent="0" algn="justLow" rtl="1">
              <a:lnSpc>
                <a:spcPct val="120000"/>
              </a:lnSpc>
              <a:spcBef>
                <a:spcPts val="0"/>
              </a:spcBef>
              <a:spcAft>
                <a:spcPts val="0"/>
              </a:spcAft>
              <a:buNone/>
            </a:pPr>
            <a:r>
              <a:rPr lang="ar-IQ" sz="2400" dirty="0">
                <a:latin typeface="Times New Roman"/>
                <a:ea typeface="Times New Roman"/>
                <a:cs typeface="Times New Roman"/>
              </a:rPr>
              <a:t>   تحمل ازهارا ذكرية فقط الا ان الاوراق على الحامل الزهري مكتملة النمو.</a:t>
            </a:r>
            <a:endParaRPr lang="en-US" sz="2400" dirty="0">
              <a:latin typeface="Times New Roman"/>
              <a:ea typeface="Times New Roman"/>
            </a:endParaRPr>
          </a:p>
          <a:p>
            <a:pPr marL="0" indent="0">
              <a:lnSpc>
                <a:spcPct val="120000"/>
              </a:lnSpc>
              <a:buNone/>
            </a:pPr>
            <a:endParaRPr lang="en-US" sz="2400" dirty="0"/>
          </a:p>
        </p:txBody>
      </p:sp>
    </p:spTree>
    <p:extLst>
      <p:ext uri="{BB962C8B-B14F-4D97-AF65-F5344CB8AC3E}">
        <p14:creationId xmlns:p14="http://schemas.microsoft.com/office/powerpoint/2010/main" val="206815109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6096000"/>
          </a:xfrm>
        </p:spPr>
        <p:txBody>
          <a:bodyPr>
            <a:noAutofit/>
          </a:bodyPr>
          <a:lstStyle/>
          <a:p>
            <a:pPr marR="0" algn="justLow" rtl="1">
              <a:spcBef>
                <a:spcPts val="0"/>
              </a:spcBef>
              <a:spcAft>
                <a:spcPts val="0"/>
              </a:spcAft>
              <a:buFont typeface="Wingdings"/>
              <a:buChar char="§"/>
            </a:pPr>
            <a:r>
              <a:rPr lang="ar-IQ" sz="2400" dirty="0" smtClean="0">
                <a:latin typeface="Times New Roman"/>
                <a:ea typeface="Times New Roman"/>
                <a:cs typeface="Times New Roman"/>
              </a:rPr>
              <a:t>يعود </a:t>
            </a:r>
            <a:r>
              <a:rPr lang="ar-IQ" sz="2400" dirty="0">
                <a:latin typeface="Times New Roman"/>
                <a:ea typeface="Times New Roman"/>
                <a:cs typeface="Times New Roman"/>
              </a:rPr>
              <a:t>اللون الاحمر في الشوندر الى صبغة البيتانين </a:t>
            </a:r>
            <a:r>
              <a:rPr lang="en-US" sz="2400" dirty="0" err="1">
                <a:solidFill>
                  <a:schemeClr val="accent1">
                    <a:lumMod val="75000"/>
                  </a:schemeClr>
                </a:solidFill>
                <a:latin typeface="Times New Roman"/>
                <a:ea typeface="Times New Roman"/>
                <a:cs typeface="Times New Roman"/>
              </a:rPr>
              <a:t>Betanin</a:t>
            </a:r>
            <a:r>
              <a:rPr lang="ar-IQ" sz="2400" dirty="0">
                <a:latin typeface="Times New Roman"/>
                <a:ea typeface="Times New Roman"/>
                <a:cs typeface="Times New Roman"/>
              </a:rPr>
              <a:t> وهو مركب حاوي على النتروجين وهو يختلف عن صبغة الانثوسيانين الحمراء القابلة للذوبان في الماء والتي توجد في العديد من الفواكه والخضراوات.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تحتوي </a:t>
            </a:r>
            <a:r>
              <a:rPr lang="ar-IQ" sz="2400" dirty="0">
                <a:latin typeface="Times New Roman"/>
                <a:ea typeface="Times New Roman"/>
                <a:cs typeface="Times New Roman"/>
              </a:rPr>
              <a:t>الجذور على بعض الفيتامينات والعناصر المعدنية, كما تؤكل اوراق النباتات وهي صغيرة وتكون غنية بالحديد </a:t>
            </a:r>
            <a:r>
              <a:rPr lang="ar-IQ" sz="2400" dirty="0" smtClean="0">
                <a:latin typeface="Times New Roman"/>
                <a:ea typeface="Times New Roman"/>
                <a:cs typeface="Times New Roman"/>
              </a:rPr>
              <a:t>وفيتامين</a:t>
            </a:r>
            <a:r>
              <a:rPr lang="en-US" sz="2400" dirty="0" smtClean="0">
                <a:latin typeface="Times New Roman"/>
                <a:ea typeface="Times New Roman"/>
                <a:cs typeface="Times New Roman"/>
              </a:rPr>
              <a:t> </a:t>
            </a:r>
            <a:r>
              <a:rPr lang="en-US" sz="2400" dirty="0">
                <a:latin typeface="Times New Roman"/>
                <a:ea typeface="Times New Roman"/>
                <a:cs typeface="Times New Roman"/>
              </a:rPr>
              <a:t>A </a:t>
            </a:r>
            <a:r>
              <a:rPr lang="ar-IQ" sz="2400" dirty="0" smtClean="0">
                <a:latin typeface="Times New Roman"/>
                <a:ea typeface="Times New Roman"/>
                <a:cs typeface="Times New Roman"/>
              </a:rPr>
              <a:t>وقد </a:t>
            </a:r>
            <a:r>
              <a:rPr lang="ar-IQ" sz="2400" dirty="0">
                <a:latin typeface="Times New Roman"/>
                <a:ea typeface="Times New Roman"/>
                <a:cs typeface="Times New Roman"/>
              </a:rPr>
              <a:t>تستعمل مطبوخة.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موطنه </a:t>
            </a:r>
            <a:r>
              <a:rPr lang="ar-IQ" sz="2400" dirty="0">
                <a:latin typeface="Times New Roman"/>
                <a:ea typeface="Times New Roman"/>
                <a:cs typeface="Times New Roman"/>
              </a:rPr>
              <a:t>الاصلي اوربا وشمال افريقيا.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جاءت </a:t>
            </a:r>
            <a:r>
              <a:rPr lang="ar-IQ" sz="2400" dirty="0">
                <a:latin typeface="Times New Roman"/>
                <a:ea typeface="Times New Roman"/>
                <a:cs typeface="Times New Roman"/>
              </a:rPr>
              <a:t>كلمة </a:t>
            </a:r>
            <a:r>
              <a:rPr lang="en-US" sz="2400" dirty="0">
                <a:solidFill>
                  <a:schemeClr val="accent1">
                    <a:lumMod val="75000"/>
                  </a:schemeClr>
                </a:solidFill>
                <a:latin typeface="Times New Roman"/>
                <a:ea typeface="Times New Roman"/>
                <a:cs typeface="Times New Roman"/>
              </a:rPr>
              <a:t>Beta</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من الرومان, كما يسود الاعتقاد بان الشوندر اشتق من النوع المسمى شوندر البحر </a:t>
            </a:r>
            <a:r>
              <a:rPr lang="en-US" sz="2400" i="1" dirty="0">
                <a:solidFill>
                  <a:schemeClr val="accent1">
                    <a:lumMod val="75000"/>
                  </a:schemeClr>
                </a:solidFill>
                <a:latin typeface="Times New Roman"/>
                <a:ea typeface="Times New Roman"/>
                <a:cs typeface="Times New Roman"/>
              </a:rPr>
              <a:t>Beta maritime</a:t>
            </a:r>
            <a:r>
              <a:rPr lang="en-US" sz="2400" dirty="0">
                <a:solidFill>
                  <a:schemeClr val="accent1">
                    <a:lumMod val="75000"/>
                  </a:schemeClr>
                </a:solidFill>
                <a:latin typeface="Times New Roman"/>
                <a:ea typeface="Times New Roman"/>
                <a:cs typeface="Times New Roman"/>
              </a:rPr>
              <a:t> </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ذي الجذر الرفيع الاسطواني الذي وجد ناميا في الترب الرملية وخاصة قرب البحر في جنوب اوربا وعلى معظم شواطئ البحر الابيض المتوسط,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وبدأ </a:t>
            </a:r>
            <a:r>
              <a:rPr lang="ar-IQ" sz="2400" dirty="0">
                <a:latin typeface="Times New Roman"/>
                <a:ea typeface="Times New Roman"/>
                <a:cs typeface="Times New Roman"/>
              </a:rPr>
              <a:t>ظهور الاصناف المستديرة الجذور في القرن السادس عشر</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4008511918"/>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marL="0" marR="0" indent="0" algn="just" rtl="1">
              <a:spcBef>
                <a:spcPts val="0"/>
              </a:spcBef>
              <a:spcAft>
                <a:spcPts val="0"/>
              </a:spcAft>
              <a:buClr>
                <a:srgbClr val="FF3399"/>
              </a:buClr>
              <a:buNone/>
            </a:pPr>
            <a:endParaRPr lang="ar-IQ" sz="2400" dirty="0">
              <a:solidFill>
                <a:srgbClr val="7030A0"/>
              </a:solidFill>
              <a:latin typeface="Times New Roman"/>
              <a:ea typeface="Times New Roman"/>
              <a:cs typeface="Times New Roman"/>
            </a:endParaRPr>
          </a:p>
          <a:p>
            <a:pPr marL="457200" marR="0" indent="-457200" algn="just" rtl="1">
              <a:spcBef>
                <a:spcPts val="0"/>
              </a:spcBef>
              <a:spcAft>
                <a:spcPts val="0"/>
              </a:spcAft>
              <a:buClr>
                <a:srgbClr val="FF3399"/>
              </a:buClr>
              <a:buFont typeface="+mj-lt"/>
              <a:buAutoNum type="arabicPeriod" startAt="3"/>
            </a:pPr>
            <a:r>
              <a:rPr lang="ar-IQ" sz="2400" dirty="0" smtClean="0">
                <a:solidFill>
                  <a:srgbClr val="7030A0"/>
                </a:solidFill>
                <a:latin typeface="Times New Roman"/>
                <a:ea typeface="Times New Roman"/>
                <a:cs typeface="Times New Roman"/>
              </a:rPr>
              <a:t>حادية </a:t>
            </a:r>
            <a:r>
              <a:rPr lang="ar-IQ" sz="2400" dirty="0">
                <a:solidFill>
                  <a:srgbClr val="7030A0"/>
                </a:solidFill>
                <a:latin typeface="Times New Roman"/>
                <a:ea typeface="Times New Roman"/>
                <a:cs typeface="Times New Roman"/>
              </a:rPr>
              <a:t>المسكن </a:t>
            </a:r>
            <a:r>
              <a:rPr lang="en-US" sz="2400" dirty="0">
                <a:solidFill>
                  <a:srgbClr val="7030A0"/>
                </a:solidFill>
                <a:latin typeface="Times New Roman"/>
                <a:ea typeface="Times New Roman"/>
                <a:cs typeface="Times New Roman"/>
              </a:rPr>
              <a:t>Monoecious</a:t>
            </a:r>
            <a:endParaRPr lang="en-US" sz="2400" dirty="0">
              <a:solidFill>
                <a:srgbClr val="7030A0"/>
              </a:solidFill>
              <a:latin typeface="Times New Roman"/>
              <a:ea typeface="Times New Roman"/>
            </a:endParaRPr>
          </a:p>
          <a:p>
            <a:pPr marR="0" algn="just" rtl="1">
              <a:lnSpc>
                <a:spcPct val="150000"/>
              </a:lnSpc>
              <a:spcBef>
                <a:spcPts val="0"/>
              </a:spcBef>
              <a:spcAft>
                <a:spcPts val="0"/>
              </a:spcAft>
              <a:buFont typeface="Wingdings"/>
              <a:buChar char="§"/>
            </a:pPr>
            <a:r>
              <a:rPr lang="ar-IQ" sz="2400" dirty="0" smtClean="0">
                <a:latin typeface="Times New Roman"/>
                <a:ea typeface="Times New Roman"/>
                <a:cs typeface="Times New Roman"/>
              </a:rPr>
              <a:t>هذه </a:t>
            </a:r>
            <a:r>
              <a:rPr lang="ar-IQ" sz="2400" dirty="0">
                <a:latin typeface="Times New Roman"/>
                <a:ea typeface="Times New Roman"/>
                <a:cs typeface="Times New Roman"/>
              </a:rPr>
              <a:t>النباتات نادرة الوجود في معظم الاصناف.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IQ" sz="2400" dirty="0" smtClean="0">
                <a:latin typeface="Times New Roman"/>
                <a:ea typeface="Times New Roman"/>
                <a:cs typeface="Times New Roman"/>
              </a:rPr>
              <a:t>توجد </a:t>
            </a:r>
            <a:r>
              <a:rPr lang="ar-IQ" sz="2400" dirty="0">
                <a:latin typeface="Times New Roman"/>
                <a:ea typeface="Times New Roman"/>
                <a:cs typeface="Times New Roman"/>
              </a:rPr>
              <a:t>الازهار الذكرية والانثوية على نفس العنقود وبنسب مختلفة.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IQ" sz="2400" dirty="0" smtClean="0">
                <a:latin typeface="Times New Roman"/>
                <a:ea typeface="Times New Roman"/>
                <a:cs typeface="Times New Roman"/>
              </a:rPr>
              <a:t>يكون </a:t>
            </a:r>
            <a:r>
              <a:rPr lang="ar-IQ" sz="2400" dirty="0">
                <a:latin typeface="Times New Roman"/>
                <a:ea typeface="Times New Roman"/>
                <a:cs typeface="Times New Roman"/>
              </a:rPr>
              <a:t>النبات مذكرا او مؤنثا في اول الموسم مع تكوين بعض الازهار المذكرة في اخر الموسم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IQ" sz="2400" dirty="0" smtClean="0">
                <a:latin typeface="Times New Roman"/>
                <a:ea typeface="Times New Roman"/>
                <a:cs typeface="Times New Roman"/>
              </a:rPr>
              <a:t>او </a:t>
            </a:r>
            <a:r>
              <a:rPr lang="ar-IQ" sz="2400" dirty="0">
                <a:latin typeface="Times New Roman"/>
                <a:ea typeface="Times New Roman"/>
                <a:cs typeface="Times New Roman"/>
              </a:rPr>
              <a:t>قد تكون نسبة الازهار المذكرة والمؤنثة متساوية خلال الموسم.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IQ" sz="2400" dirty="0" smtClean="0">
                <a:latin typeface="Times New Roman"/>
                <a:ea typeface="Times New Roman"/>
                <a:cs typeface="Times New Roman"/>
              </a:rPr>
              <a:t>ويحمل </a:t>
            </a:r>
            <a:r>
              <a:rPr lang="ar-IQ" sz="2400" dirty="0">
                <a:latin typeface="Times New Roman"/>
                <a:ea typeface="Times New Roman"/>
                <a:cs typeface="Times New Roman"/>
              </a:rPr>
              <a:t>هذا النوع من النباتات اوراقا مكتملة النمو في قمة الحامل الزهري</a:t>
            </a:r>
            <a:r>
              <a:rPr lang="ar-IQ" sz="2400" dirty="0" smtClean="0">
                <a:latin typeface="Times New Roman"/>
                <a:ea typeface="Times New Roman"/>
                <a:cs typeface="Times New Roman"/>
              </a:rPr>
              <a:t>.</a:t>
            </a:r>
          </a:p>
          <a:p>
            <a:pPr marL="0" marR="0" indent="0" algn="just" rtl="1">
              <a:spcBef>
                <a:spcPts val="0"/>
              </a:spcBef>
              <a:spcAft>
                <a:spcPts val="0"/>
              </a:spcAft>
              <a:buNone/>
            </a:pPr>
            <a:endParaRPr lang="en-US" sz="2400" dirty="0">
              <a:latin typeface="Times New Roman"/>
              <a:ea typeface="Times New Roman"/>
            </a:endParaRPr>
          </a:p>
        </p:txBody>
      </p:sp>
    </p:spTree>
    <p:extLst>
      <p:ext uri="{BB962C8B-B14F-4D97-AF65-F5344CB8AC3E}">
        <p14:creationId xmlns:p14="http://schemas.microsoft.com/office/powerpoint/2010/main" val="992519642"/>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marL="0" marR="0" indent="0" algn="just" rtl="1">
              <a:spcBef>
                <a:spcPts val="0"/>
              </a:spcBef>
              <a:spcAft>
                <a:spcPts val="0"/>
              </a:spcAft>
              <a:buClr>
                <a:srgbClr val="FF3399"/>
              </a:buClr>
              <a:buNone/>
            </a:pPr>
            <a:endParaRPr lang="ar-IQ" sz="2400" dirty="0">
              <a:solidFill>
                <a:srgbClr val="7030A0"/>
              </a:solidFill>
              <a:latin typeface="Times New Roman"/>
              <a:ea typeface="Times New Roman"/>
              <a:cs typeface="Times New Roman"/>
            </a:endParaRPr>
          </a:p>
          <a:p>
            <a:pPr marL="0" marR="0" indent="0" algn="just" rtl="1">
              <a:spcBef>
                <a:spcPts val="0"/>
              </a:spcBef>
              <a:spcAft>
                <a:spcPts val="0"/>
              </a:spcAft>
              <a:buNone/>
            </a:pPr>
            <a:endParaRPr lang="en-US" sz="2400" dirty="0">
              <a:latin typeface="Times New Roman"/>
              <a:ea typeface="Times New Roman"/>
            </a:endParaRPr>
          </a:p>
          <a:p>
            <a:pPr marL="457200" marR="0" indent="-457200" algn="just" rtl="1">
              <a:spcBef>
                <a:spcPts val="0"/>
              </a:spcBef>
              <a:spcAft>
                <a:spcPts val="0"/>
              </a:spcAft>
              <a:buClr>
                <a:srgbClr val="FF3399"/>
              </a:buClr>
              <a:buFont typeface="+mj-lt"/>
              <a:buAutoNum type="arabicPeriod" startAt="4"/>
            </a:pPr>
            <a:r>
              <a:rPr lang="ar-IQ" sz="2400" dirty="0" smtClean="0">
                <a:solidFill>
                  <a:srgbClr val="7030A0"/>
                </a:solidFill>
                <a:latin typeface="Times New Roman"/>
                <a:ea typeface="Times New Roman"/>
                <a:cs typeface="Times New Roman"/>
              </a:rPr>
              <a:t>نباتات </a:t>
            </a:r>
            <a:r>
              <a:rPr lang="ar-IQ" sz="2400" dirty="0">
                <a:solidFill>
                  <a:srgbClr val="7030A0"/>
                </a:solidFill>
                <a:latin typeface="Times New Roman"/>
                <a:ea typeface="Times New Roman"/>
                <a:cs typeface="Times New Roman"/>
              </a:rPr>
              <a:t>مؤنثة </a:t>
            </a:r>
            <a:r>
              <a:rPr lang="en-US" sz="2400" dirty="0">
                <a:solidFill>
                  <a:srgbClr val="7030A0"/>
                </a:solidFill>
                <a:latin typeface="Times New Roman"/>
                <a:ea typeface="Times New Roman"/>
                <a:cs typeface="Times New Roman"/>
              </a:rPr>
              <a:t>Female plants</a:t>
            </a:r>
            <a:endParaRPr lang="en-US" sz="2400" dirty="0">
              <a:solidFill>
                <a:srgbClr val="7030A0"/>
              </a:solidFill>
              <a:latin typeface="Times New Roman"/>
              <a:ea typeface="Times New Roman"/>
            </a:endParaRPr>
          </a:p>
          <a:p>
            <a:pPr algn="just" rtl="1">
              <a:buFont typeface="Wingdings"/>
              <a:buChar char="§"/>
            </a:pPr>
            <a:r>
              <a:rPr lang="ar-IQ" sz="2400" dirty="0" smtClean="0">
                <a:ea typeface="Times New Roman"/>
                <a:cs typeface="Times New Roman"/>
              </a:rPr>
              <a:t>تحمل </a:t>
            </a:r>
            <a:r>
              <a:rPr lang="ar-IQ" sz="2400" dirty="0">
                <a:ea typeface="Times New Roman"/>
                <a:cs typeface="Times New Roman"/>
              </a:rPr>
              <a:t>ازهارا مؤنثة فقط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والاوراق </a:t>
            </a:r>
            <a:r>
              <a:rPr lang="ar-IQ" sz="2400" dirty="0">
                <a:ea typeface="Times New Roman"/>
                <a:cs typeface="Times New Roman"/>
              </a:rPr>
              <a:t>على الحامل الزهري كاملة النمو</a:t>
            </a:r>
            <a:r>
              <a:rPr lang="ar-IQ" sz="2400" dirty="0" smtClean="0">
                <a:ea typeface="Times New Roman"/>
                <a:cs typeface="Times New Roman"/>
              </a:rPr>
              <a:t>.</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ليس هناك دليل على ان للعوامل البيئية تاثيرا في تحديد اي من الانواع يمكن ان يتكون ولكن هناك مايدل على ان سبب تكوين الانواع الثلاثة الاولى وراثي.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الازهار </a:t>
            </a:r>
            <a:r>
              <a:rPr lang="ar-IQ" sz="2400" dirty="0">
                <a:ea typeface="Times New Roman"/>
                <a:cs typeface="Times New Roman"/>
              </a:rPr>
              <a:t>تشبة ازهار الشوندر من حيث عدم احتوائها على الاوراق التويجية (البتلات),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وقد </a:t>
            </a:r>
            <a:r>
              <a:rPr lang="ar-IQ" sz="2400" dirty="0">
                <a:ea typeface="Times New Roman"/>
                <a:cs typeface="Times New Roman"/>
              </a:rPr>
              <a:t>تكون مذكرة او مؤنثة او تامة او خنثى والاخيرة نادرة الوجود,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وتختلف </a:t>
            </a:r>
            <a:r>
              <a:rPr lang="ar-IQ" sz="2400" dirty="0">
                <a:ea typeface="Times New Roman"/>
                <a:cs typeface="Times New Roman"/>
              </a:rPr>
              <a:t>هذه الانواع فيما بينها من حيث التركيب.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التلقيح </a:t>
            </a:r>
            <a:r>
              <a:rPr lang="ar-IQ" sz="2400" dirty="0">
                <a:ea typeface="Times New Roman"/>
                <a:cs typeface="Times New Roman"/>
              </a:rPr>
              <a:t>السائد هو الخلطي بواسطة الرياح.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2731886319"/>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marL="0" lvl="0" indent="0" algn="justLow" rtl="1">
              <a:spcBef>
                <a:spcPts val="0"/>
              </a:spcBef>
              <a:buNone/>
            </a:pPr>
            <a:endParaRPr lang="ar-IQ" sz="2400" b="1" dirty="0" smtClean="0">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النضج </a:t>
            </a:r>
            <a:r>
              <a:rPr lang="ar-IQ" sz="2400" b="1" dirty="0">
                <a:solidFill>
                  <a:srgbClr val="C00000"/>
                </a:solidFill>
                <a:latin typeface="Times New Roman"/>
                <a:ea typeface="Times New Roman"/>
                <a:cs typeface="Times New Roman"/>
              </a:rPr>
              <a:t>والحصاد</a:t>
            </a:r>
            <a:endParaRPr lang="en-US" sz="2400" dirty="0">
              <a:solidFill>
                <a:srgbClr val="C00000"/>
              </a:solidFill>
              <a:latin typeface="Times New Roman"/>
              <a:ea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ينضج </a:t>
            </a:r>
            <a:r>
              <a:rPr lang="ar-IQ" sz="2400" dirty="0">
                <a:latin typeface="Times New Roman"/>
                <a:ea typeface="Times New Roman"/>
                <a:cs typeface="Times New Roman"/>
              </a:rPr>
              <a:t>المحصول بعد 40 – 50  يوما″ من الزراعة,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يبدأ </a:t>
            </a:r>
            <a:r>
              <a:rPr lang="ar-IQ" sz="2400" dirty="0">
                <a:latin typeface="Times New Roman"/>
                <a:ea typeface="Times New Roman"/>
                <a:cs typeface="Times New Roman"/>
              </a:rPr>
              <a:t>بالحصاد عند احتواء النبات على 4 – 5  اوراق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ويتوقف </a:t>
            </a:r>
            <a:r>
              <a:rPr lang="ar-IQ" sz="2400" dirty="0">
                <a:latin typeface="Times New Roman"/>
                <a:ea typeface="Times New Roman"/>
                <a:cs typeface="Times New Roman"/>
              </a:rPr>
              <a:t>قبل بدء تكوين الازهار</a:t>
            </a:r>
            <a:r>
              <a:rPr lang="ar-IQ" sz="2400" dirty="0" smtClean="0">
                <a:latin typeface="Times New Roman"/>
                <a:ea typeface="Times New Roman"/>
                <a:cs typeface="Times New Roman"/>
              </a:rPr>
              <a:t>.</a:t>
            </a: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يتوقف موعد الحصاد على حالة السوق (العرض والطلب</a:t>
            </a:r>
            <a:r>
              <a:rPr lang="ar-IQ" sz="2400" dirty="0" smtClean="0">
                <a:latin typeface="Times New Roman"/>
                <a:ea typeface="Times New Roman"/>
                <a:cs typeface="Times New Roman"/>
              </a:rPr>
              <a:t>)</a:t>
            </a: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وعلى حجم النبات. </a:t>
            </a:r>
            <a:endParaRPr lang="ar-IQ" sz="2400" dirty="0" smtClean="0">
              <a:latin typeface="Times New Roman"/>
              <a:ea typeface="Times New Roman"/>
              <a:cs typeface="Times New Roman"/>
            </a:endParaRPr>
          </a:p>
          <a:p>
            <a:pPr marR="0" algn="justLow" rtl="1">
              <a:lnSpc>
                <a:spcPct val="150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موعد الحصاد في العراق فهو للفترة بين كانون الاول وشباط.  </a:t>
            </a:r>
            <a:endParaRPr lang="ar-IQ" sz="2400" dirty="0" smtClean="0">
              <a:latin typeface="Times New Roman"/>
              <a:ea typeface="Times New Roman"/>
              <a:cs typeface="Times New Roman"/>
            </a:endParaRPr>
          </a:p>
          <a:p>
            <a:pPr marL="0" indent="0">
              <a:buNone/>
            </a:pPr>
            <a:endParaRPr lang="en-US" sz="2400" dirty="0"/>
          </a:p>
        </p:txBody>
      </p:sp>
    </p:spTree>
    <p:extLst>
      <p:ext uri="{BB962C8B-B14F-4D97-AF65-F5344CB8AC3E}">
        <p14:creationId xmlns:p14="http://schemas.microsoft.com/office/powerpoint/2010/main" val="3773415827"/>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marL="0" lvl="0" indent="0" algn="justLow" rtl="1">
              <a:spcBef>
                <a:spcPts val="0"/>
              </a:spcBef>
              <a:buNone/>
            </a:pPr>
            <a:endParaRPr lang="ar-IQ" sz="2400" b="1"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وعند </a:t>
            </a:r>
            <a:r>
              <a:rPr lang="ar-IQ" sz="2400" dirty="0">
                <a:latin typeface="Times New Roman"/>
                <a:ea typeface="Times New Roman"/>
                <a:cs typeface="Times New Roman"/>
              </a:rPr>
              <a:t>الحصاد يقطع النبات حوالي 2سم فوق سطح التربة  ويمكن حصاد المحصول لاكثر من مرة خلال الموسم.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وبعد </a:t>
            </a:r>
            <a:r>
              <a:rPr lang="ar-IQ" sz="2400" dirty="0">
                <a:latin typeface="Times New Roman"/>
                <a:ea typeface="Times New Roman"/>
                <a:cs typeface="Times New Roman"/>
              </a:rPr>
              <a:t>تكوين حوامل البذور </a:t>
            </a:r>
            <a:r>
              <a:rPr lang="en-US" sz="2400" dirty="0">
                <a:solidFill>
                  <a:schemeClr val="accent1">
                    <a:lumMod val="75000"/>
                  </a:schemeClr>
                </a:solidFill>
                <a:latin typeface="Times New Roman"/>
                <a:ea typeface="Times New Roman"/>
                <a:cs typeface="Times New Roman"/>
              </a:rPr>
              <a:t>Seed stalks </a:t>
            </a:r>
            <a:r>
              <a:rPr lang="ar-IQ" sz="2400" dirty="0" smtClean="0">
                <a:solidFill>
                  <a:schemeClr val="accent1">
                    <a:lumMod val="75000"/>
                  </a:schemeClr>
                </a:solidFill>
                <a:latin typeface="Times New Roman"/>
                <a:ea typeface="Times New Roman"/>
                <a:cs typeface="Times New Roman"/>
              </a:rPr>
              <a:t> </a:t>
            </a:r>
            <a:r>
              <a:rPr lang="ar-IQ" sz="2400" dirty="0" smtClean="0">
                <a:latin typeface="Times New Roman"/>
                <a:ea typeface="Times New Roman"/>
                <a:cs typeface="Times New Roman"/>
              </a:rPr>
              <a:t>يصبح </a:t>
            </a:r>
            <a:r>
              <a:rPr lang="ar-IQ" sz="2400" dirty="0">
                <a:latin typeface="Times New Roman"/>
                <a:ea typeface="Times New Roman"/>
                <a:cs typeface="Times New Roman"/>
              </a:rPr>
              <a:t>النبات غير صالح للتسويق,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لذا </a:t>
            </a:r>
            <a:r>
              <a:rPr lang="ar-IQ" sz="2400" dirty="0">
                <a:latin typeface="Times New Roman"/>
                <a:ea typeface="Times New Roman"/>
                <a:cs typeface="Times New Roman"/>
              </a:rPr>
              <a:t>تعد اصناف السبانغ بطيئة التزهير </a:t>
            </a:r>
            <a:r>
              <a:rPr lang="en-US" sz="2400" dirty="0">
                <a:solidFill>
                  <a:schemeClr val="accent1">
                    <a:lumMod val="75000"/>
                  </a:schemeClr>
                </a:solidFill>
                <a:latin typeface="Times New Roman"/>
                <a:ea typeface="Times New Roman"/>
                <a:cs typeface="Times New Roman"/>
              </a:rPr>
              <a:t>Long standing </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ذات قيمة عالية.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تزال </a:t>
            </a:r>
            <a:r>
              <a:rPr lang="ar-IQ" sz="2400" dirty="0">
                <a:latin typeface="Times New Roman"/>
                <a:ea typeface="Times New Roman"/>
                <a:cs typeface="Times New Roman"/>
              </a:rPr>
              <a:t>الاوراق الرديئة والميتة عند الحصاد,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وقد </a:t>
            </a:r>
            <a:r>
              <a:rPr lang="ar-IQ" sz="2400" dirty="0">
                <a:latin typeface="Times New Roman"/>
                <a:ea typeface="Times New Roman"/>
                <a:cs typeface="Times New Roman"/>
              </a:rPr>
              <a:t>تغسل الا انه لاينصح بذلك عند الشحن لمسافة بعيدة خوفا من سرعة تعفن الاوراق</a:t>
            </a:r>
            <a:r>
              <a:rPr lang="ar-IQ" sz="2400" dirty="0" smtClean="0">
                <a:latin typeface="Times New Roman"/>
                <a:ea typeface="Times New Roman"/>
                <a:cs typeface="Times New Roman"/>
              </a:rPr>
              <a:t>,</a:t>
            </a: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وغالبا يسمح بذبول المحصول قليلا قبل تسويقه لتقليل تقصف الاوراق. </a:t>
            </a: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توجد </a:t>
            </a:r>
            <a:r>
              <a:rPr lang="ar-IQ" sz="2400" dirty="0">
                <a:latin typeface="Times New Roman"/>
                <a:ea typeface="Times New Roman"/>
                <a:cs typeface="Times New Roman"/>
              </a:rPr>
              <a:t>طريقة اخرى للحصاد بقطف الاوراق الخارجية عندما يكون طولها 10سم وتترك الباقية للحصاد التالي</a:t>
            </a:r>
            <a:r>
              <a:rPr lang="ar-IQ" sz="2400" dirty="0" smtClean="0">
                <a:latin typeface="Times New Roman"/>
                <a:ea typeface="Times New Roman"/>
                <a:cs typeface="Times New Roman"/>
              </a:rPr>
              <a:t>.</a:t>
            </a: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تتراوح كمية الحاصل 2 – 3 </a:t>
            </a:r>
            <a:r>
              <a:rPr lang="ar-IQ" sz="2400" dirty="0" smtClean="0">
                <a:latin typeface="Times New Roman"/>
                <a:ea typeface="Times New Roman"/>
                <a:cs typeface="Times New Roman"/>
              </a:rPr>
              <a:t> </a:t>
            </a:r>
            <a:r>
              <a:rPr lang="ar-IQ" sz="2400" dirty="0">
                <a:latin typeface="Times New Roman"/>
                <a:ea typeface="Times New Roman"/>
                <a:cs typeface="Times New Roman"/>
              </a:rPr>
              <a:t>طن دونم</a:t>
            </a:r>
            <a:r>
              <a:rPr lang="ar-IQ" sz="2400" baseline="30000" dirty="0">
                <a:latin typeface="Times New Roman"/>
                <a:ea typeface="Times New Roman"/>
                <a:cs typeface="Times New Roman"/>
              </a:rPr>
              <a:t>-1</a:t>
            </a:r>
            <a:r>
              <a:rPr lang="ar-IQ" sz="2400" dirty="0">
                <a:latin typeface="Times New Roman"/>
                <a:ea typeface="Times New Roman"/>
                <a:cs typeface="Times New Roman"/>
              </a:rPr>
              <a:t>. </a:t>
            </a:r>
            <a:endParaRPr lang="ar-IQ" sz="2400" dirty="0" smtClean="0">
              <a:latin typeface="Times New Roman"/>
              <a:ea typeface="Times New Roman"/>
              <a:cs typeface="Times New Roman"/>
            </a:endParaRPr>
          </a:p>
          <a:p>
            <a:pPr marL="0" marR="0" indent="0" algn="ctr" rtl="1">
              <a:spcBef>
                <a:spcPts val="0"/>
              </a:spcBef>
              <a:spcAft>
                <a:spcPts val="0"/>
              </a:spcAft>
              <a:buNone/>
            </a:pPr>
            <a:r>
              <a:rPr lang="ar-IQ" sz="2400" dirty="0" smtClean="0">
                <a:latin typeface="Times New Roman"/>
                <a:ea typeface="Times New Roman"/>
                <a:cs typeface="Times New Roman"/>
              </a:rPr>
              <a:t>****************************************************</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2258182134"/>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العائلة الرمرامية   </a:t>
            </a:r>
            <a:r>
              <a:rPr lang="en-US" sz="2400" dirty="0">
                <a:solidFill>
                  <a:prstClr val="black"/>
                </a:solidFill>
                <a:latin typeface="Times New Roman"/>
                <a:ea typeface="Times New Roman"/>
              </a:rPr>
              <a:t> </a:t>
            </a:r>
            <a:r>
              <a:rPr lang="en-US" sz="2400" dirty="0" err="1">
                <a:solidFill>
                  <a:prstClr val="black"/>
                </a:solidFill>
                <a:latin typeface="Times New Roman"/>
                <a:ea typeface="Times New Roman"/>
              </a:rPr>
              <a:t>Chenopodiaceae</a:t>
            </a:r>
            <a:endParaRPr lang="ar-IQ" sz="24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الشوندر </a:t>
            </a:r>
            <a:r>
              <a:rPr lang="en-US" sz="2400" dirty="0">
                <a:solidFill>
                  <a:prstClr val="black"/>
                </a:solidFill>
                <a:latin typeface="Times New Roman"/>
                <a:ea typeface="Times New Roman"/>
              </a:rPr>
              <a:t>Garden or Table Beet</a:t>
            </a:r>
            <a:endParaRPr lang="ar-IQ" sz="24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السلق  </a:t>
            </a:r>
            <a:r>
              <a:rPr lang="en-US" sz="2400" dirty="0">
                <a:solidFill>
                  <a:prstClr val="black"/>
                </a:solidFill>
                <a:latin typeface="Times New Roman"/>
                <a:ea typeface="Times New Roman"/>
              </a:rPr>
              <a:t>Chard or Swiss chard</a:t>
            </a:r>
            <a:endParaRPr lang="ar-IQ" sz="24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السبانغ </a:t>
            </a:r>
            <a:r>
              <a:rPr lang="en-US" sz="2400" dirty="0">
                <a:solidFill>
                  <a:prstClr val="black"/>
                </a:solidFill>
                <a:latin typeface="Times New Roman"/>
                <a:ea typeface="Times New Roman"/>
              </a:rPr>
              <a:t>Spinach</a:t>
            </a: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dirty="0">
              <a:solidFill>
                <a:prstClr val="black"/>
              </a:solidFill>
              <a:cs typeface="Times New Roman"/>
            </a:endParaRP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b="1" dirty="0">
              <a:solidFill>
                <a:srgbClr val="C0504D">
                  <a:lumMod val="75000"/>
                </a:srgbClr>
              </a:solidFill>
              <a:latin typeface="Times New Roman"/>
              <a:ea typeface="Times New Roman"/>
              <a:cs typeface="Times New Roman"/>
            </a:endParaRPr>
          </a:p>
          <a:p>
            <a:pPr marL="0" lvl="0" indent="0" algn="just" rtl="1">
              <a:lnSpc>
                <a:spcPct val="150000"/>
              </a:lnSpc>
              <a:spcBef>
                <a:spcPts val="0"/>
              </a:spcBef>
              <a:buClr>
                <a:srgbClr val="FF3399"/>
              </a:buClr>
              <a:buNone/>
            </a:pPr>
            <a:endParaRPr lang="ar-IQ" sz="2400" dirty="0" smtClean="0">
              <a:solidFill>
                <a:prstClr val="black"/>
              </a:solidFill>
              <a:cs typeface="Times New Roman"/>
            </a:endParaRPr>
          </a:p>
        </p:txBody>
      </p:sp>
    </p:spTree>
    <p:extLst>
      <p:ext uri="{BB962C8B-B14F-4D97-AF65-F5344CB8AC3E}">
        <p14:creationId xmlns:p14="http://schemas.microsoft.com/office/powerpoint/2010/main" val="213015842"/>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4252409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019800"/>
          </a:xfrm>
        </p:spPr>
        <p:txBody>
          <a:bodyPr>
            <a:normAutofit/>
          </a:bodyPr>
          <a:lstStyle/>
          <a:p>
            <a:pPr lvl="0" algn="justLow"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المناخ </a:t>
            </a:r>
            <a:r>
              <a:rPr lang="ar-IQ" sz="2400" b="1" dirty="0">
                <a:solidFill>
                  <a:srgbClr val="C00000"/>
                </a:solidFill>
                <a:latin typeface="Times New Roman"/>
                <a:ea typeface="Times New Roman"/>
                <a:cs typeface="Times New Roman"/>
              </a:rPr>
              <a:t>الملائم</a:t>
            </a:r>
            <a:endParaRPr lang="en-US" sz="2400" dirty="0">
              <a:solidFill>
                <a:srgbClr val="C00000"/>
              </a:solidFill>
              <a:latin typeface="Times New Roman"/>
              <a:ea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الشوندر </a:t>
            </a:r>
            <a:r>
              <a:rPr lang="ar-IQ" sz="2400" dirty="0">
                <a:latin typeface="Times New Roman"/>
                <a:ea typeface="Times New Roman"/>
                <a:cs typeface="Times New Roman"/>
              </a:rPr>
              <a:t>من المحاصيل الشتوية التي تحتاج الى جو معتدل يميل الى البرودة خاصة اثناء تكوين الجذور</a:t>
            </a:r>
            <a:r>
              <a:rPr lang="ar-IQ" sz="2400" dirty="0" smtClean="0">
                <a:latin typeface="Times New Roman"/>
                <a:ea typeface="Times New Roman"/>
                <a:cs typeface="Times New Roman"/>
              </a:rPr>
              <a:t>.</a:t>
            </a: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انسب درجة حرارة لانتاج محصول جيد تتراوح بين 16-21 م</a:t>
            </a:r>
            <a:r>
              <a:rPr lang="ar-IQ" sz="2400" dirty="0" smtClean="0">
                <a:latin typeface="Times New Roman"/>
                <a:ea typeface="Times New Roman"/>
                <a:cs typeface="Times New Roman"/>
              </a:rPr>
              <a:t>◦, </a:t>
            </a:r>
            <a:r>
              <a:rPr lang="ar-IQ" sz="2400" dirty="0">
                <a:latin typeface="Times New Roman"/>
                <a:ea typeface="Times New Roman"/>
                <a:cs typeface="Times New Roman"/>
              </a:rPr>
              <a:t>وهو ان الجذور تكون ذات لون احمر غامق من الداخل وذات نسبة مرتفعة من السكر. </a:t>
            </a:r>
            <a:endParaRPr lang="ar-IQ" sz="2400" dirty="0" smtClean="0">
              <a:latin typeface="Times New Roman"/>
              <a:ea typeface="Times New Roman"/>
              <a:cs typeface="Times New Roman"/>
            </a:endParaRPr>
          </a:p>
          <a:p>
            <a:pPr marL="0" marR="0" indent="0" algn="justLow" rtl="1">
              <a:spcBef>
                <a:spcPts val="0"/>
              </a:spcBef>
              <a:spcAft>
                <a:spcPts val="0"/>
              </a:spcAft>
              <a:buNone/>
            </a:pPr>
            <a:endParaRPr lang="ar-IQ" sz="2400" dirty="0" smtClean="0">
              <a:latin typeface="Times New Roman"/>
              <a:ea typeface="Times New Roman"/>
              <a:cs typeface="Times New Roman"/>
            </a:endParaRPr>
          </a:p>
          <a:p>
            <a:pPr marR="0" algn="justLow" rtl="1">
              <a:spcBef>
                <a:spcPts val="0"/>
              </a:spcBef>
              <a:spcAft>
                <a:spcPts val="0"/>
              </a:spcAft>
              <a:buFont typeface="Wingdings"/>
              <a:buChar char="§"/>
            </a:pPr>
            <a:r>
              <a:rPr lang="ar-IQ" sz="2400" dirty="0" smtClean="0">
                <a:latin typeface="Times New Roman"/>
                <a:ea typeface="Times New Roman"/>
                <a:cs typeface="Times New Roman"/>
              </a:rPr>
              <a:t>تنمو </a:t>
            </a:r>
            <a:r>
              <a:rPr lang="ar-IQ" sz="2400" dirty="0">
                <a:latin typeface="Times New Roman"/>
                <a:ea typeface="Times New Roman"/>
                <a:cs typeface="Times New Roman"/>
              </a:rPr>
              <a:t>النباتات ببطئ في الجو الحار الجاف كما ان تعرضها  الى الجو البارد او للانجماد خاصة عندما تكون الشتلات صغيرة الحجم او في بداية النمو يؤدي الى الازهار المبكر وبالتالي تصبح الجذور غير صالحة للاستعمال وتسبب خسارة للمزارع. </a:t>
            </a:r>
            <a:endParaRPr lang="ar-IQ" sz="2400" dirty="0" smtClean="0">
              <a:latin typeface="Times New Roman"/>
              <a:ea typeface="Times New Roman"/>
              <a:cs typeface="Times New Roman"/>
            </a:endParaRPr>
          </a:p>
          <a:p>
            <a:pPr marL="0" indent="0">
              <a:buNone/>
            </a:pPr>
            <a:endParaRPr lang="en-US" sz="2400" dirty="0"/>
          </a:p>
        </p:txBody>
      </p:sp>
    </p:spTree>
    <p:extLst>
      <p:ext uri="{BB962C8B-B14F-4D97-AF65-F5344CB8AC3E}">
        <p14:creationId xmlns:p14="http://schemas.microsoft.com/office/powerpoint/2010/main" val="393216161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457200"/>
            <a:ext cx="8229600" cy="6019800"/>
          </a:xfrm>
        </p:spPr>
        <p:txBody>
          <a:bodyPr>
            <a:normAutofit/>
          </a:bodyPr>
          <a:lstStyle/>
          <a:p>
            <a:pPr lvl="0" algn="justLow"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المناخ </a:t>
            </a:r>
            <a:r>
              <a:rPr lang="ar-IQ" sz="2400" b="1" dirty="0">
                <a:solidFill>
                  <a:srgbClr val="C00000"/>
                </a:solidFill>
                <a:latin typeface="Times New Roman"/>
                <a:ea typeface="Times New Roman"/>
                <a:cs typeface="Times New Roman"/>
              </a:rPr>
              <a:t>الملائم</a:t>
            </a:r>
            <a:endParaRPr lang="en-US" sz="2400" dirty="0">
              <a:solidFill>
                <a:srgbClr val="C00000"/>
              </a:solidFill>
              <a:latin typeface="Times New Roman"/>
              <a:ea typeface="Times New Roman"/>
            </a:endParaRPr>
          </a:p>
          <a:p>
            <a:pPr marR="0" algn="justLow" rtl="1">
              <a:lnSpc>
                <a:spcPct val="200000"/>
              </a:lnSpc>
              <a:spcBef>
                <a:spcPts val="0"/>
              </a:spcBef>
              <a:spcAft>
                <a:spcPts val="0"/>
              </a:spcAft>
              <a:buFont typeface="Wingdings"/>
              <a:buChar char="§"/>
            </a:pPr>
            <a:r>
              <a:rPr lang="ar-IQ" sz="2400" dirty="0" smtClean="0">
                <a:latin typeface="Times New Roman"/>
                <a:ea typeface="Times New Roman"/>
                <a:cs typeface="Times New Roman"/>
              </a:rPr>
              <a:t>تتكون </a:t>
            </a:r>
            <a:r>
              <a:rPr lang="ar-IQ" sz="2400" dirty="0">
                <a:latin typeface="Times New Roman"/>
                <a:ea typeface="Times New Roman"/>
                <a:cs typeface="Times New Roman"/>
              </a:rPr>
              <a:t>تحت الظروف الغير ملائمة للنمو حلقات بالجذور تكون ذات لون ابيض </a:t>
            </a:r>
            <a:r>
              <a:rPr lang="ar-IQ" sz="2400" dirty="0" smtClean="0">
                <a:latin typeface="Times New Roman"/>
                <a:ea typeface="Times New Roman"/>
                <a:cs typeface="Times New Roman"/>
              </a:rPr>
              <a:t>او </a:t>
            </a:r>
            <a:r>
              <a:rPr lang="ar-IQ" sz="2400" dirty="0">
                <a:latin typeface="Times New Roman"/>
                <a:ea typeface="Times New Roman"/>
                <a:cs typeface="Times New Roman"/>
              </a:rPr>
              <a:t>احمر فاتح تتبادل مع الحلقات ذات اللون الاحمر الداكن وتسمى هذه الحالة بالتحلق </a:t>
            </a:r>
            <a:r>
              <a:rPr lang="en-US" sz="2400" dirty="0">
                <a:solidFill>
                  <a:schemeClr val="accent1">
                    <a:lumMod val="75000"/>
                  </a:schemeClr>
                </a:solidFill>
                <a:latin typeface="Times New Roman"/>
                <a:ea typeface="Times New Roman"/>
                <a:cs typeface="Times New Roman"/>
              </a:rPr>
              <a:t>Zoning</a:t>
            </a:r>
            <a:r>
              <a:rPr lang="ar-IQ" sz="2400" dirty="0">
                <a:latin typeface="Times New Roman"/>
                <a:ea typeface="Times New Roman"/>
                <a:cs typeface="Times New Roman"/>
              </a:rPr>
              <a:t>  وتظهر كثيرا في الجو الحار عند تعرض النبات الى درجات حرارة اعلى من 25م˚يؤثر على النمو بشدة  ويؤدي الى ظهور الحلقات المميزة  </a:t>
            </a:r>
            <a:r>
              <a:rPr lang="en-US" sz="2400" dirty="0">
                <a:solidFill>
                  <a:schemeClr val="accent1">
                    <a:lumMod val="75000"/>
                  </a:schemeClr>
                </a:solidFill>
                <a:latin typeface="Times New Roman"/>
                <a:ea typeface="Times New Roman"/>
                <a:cs typeface="Times New Roman"/>
              </a:rPr>
              <a:t>Zoning</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 كما ان رداءة اللون بالجذور مرتبطة بانخفاض نسبة السكر.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26257569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L="0" lvl="0" indent="0" algn="justLow" rtl="1">
              <a:spcBef>
                <a:spcPts val="0"/>
              </a:spcBef>
              <a:buNone/>
            </a:pPr>
            <a:endParaRPr lang="ar-IQ" sz="2400" b="1" dirty="0">
              <a:solidFill>
                <a:srgbClr val="C00000"/>
              </a:solidFill>
              <a:latin typeface="Times New Roman"/>
              <a:ea typeface="Times New Roman"/>
              <a:cs typeface="Times New Roman"/>
            </a:endParaRPr>
          </a:p>
          <a:p>
            <a:pPr lvl="0" algn="justLow"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التربة </a:t>
            </a:r>
            <a:r>
              <a:rPr lang="ar-IQ" sz="2400" b="1" dirty="0">
                <a:solidFill>
                  <a:srgbClr val="C00000"/>
                </a:solidFill>
                <a:latin typeface="Times New Roman"/>
                <a:ea typeface="Times New Roman"/>
                <a:cs typeface="Times New Roman"/>
              </a:rPr>
              <a:t>الملائمة</a:t>
            </a:r>
            <a:endParaRPr lang="en-US" sz="2400" dirty="0">
              <a:solidFill>
                <a:srgbClr val="C00000"/>
              </a:solidFill>
              <a:latin typeface="Times New Roman"/>
              <a:ea typeface="Times New Roman"/>
            </a:endParaRPr>
          </a:p>
          <a:p>
            <a:pPr algn="justLow" rtl="1">
              <a:spcBef>
                <a:spcPts val="0"/>
              </a:spcBef>
              <a:buFont typeface="Wingdings"/>
              <a:buChar char="§"/>
            </a:pPr>
            <a:r>
              <a:rPr lang="ar-IQ" sz="2400" dirty="0" smtClean="0">
                <a:latin typeface="Times New Roman"/>
                <a:ea typeface="Times New Roman"/>
                <a:cs typeface="Times New Roman"/>
              </a:rPr>
              <a:t>بالرغم </a:t>
            </a:r>
            <a:r>
              <a:rPr lang="ar-IQ" sz="2400" dirty="0">
                <a:latin typeface="Times New Roman"/>
                <a:ea typeface="Times New Roman"/>
                <a:cs typeface="Times New Roman"/>
              </a:rPr>
              <a:t>من نمو الشوندر بانواع مختلفة من الترب الا ان افضل انواع الترب التي ينمو فيها هي المزيجية الرملية الجيدة الصرف الغنية بالمادة العضوية,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تعتبر </a:t>
            </a:r>
            <a:r>
              <a:rPr lang="ar-IQ" sz="2400" dirty="0">
                <a:latin typeface="Times New Roman"/>
                <a:ea typeface="Times New Roman"/>
                <a:cs typeface="Times New Roman"/>
              </a:rPr>
              <a:t>الترب المزيجية الرملية جيدة خاصة لاعطائها حاصل مبكر.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واذا </a:t>
            </a:r>
            <a:r>
              <a:rPr lang="ar-IQ" sz="2400" dirty="0">
                <a:latin typeface="Times New Roman"/>
                <a:ea typeface="Times New Roman"/>
                <a:cs typeface="Times New Roman"/>
              </a:rPr>
              <a:t>ما اريد الحصول على انتاج كبير يفضل زراعة النباتات بالترب المزيجية الطينية و يجب ان تكون عميقة و مفككة للحصول على جذور ذات شكل وحجم منتظم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وتجنب </a:t>
            </a:r>
            <a:r>
              <a:rPr lang="ar-IQ" sz="2400" dirty="0">
                <a:latin typeface="Times New Roman"/>
                <a:ea typeface="Times New Roman"/>
                <a:cs typeface="Times New Roman"/>
              </a:rPr>
              <a:t>الزراعة بالترب الطينية لانها تؤثر على شكل الجذور فتكون صغيرة الحجم ومشوهه.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تعد </a:t>
            </a:r>
            <a:r>
              <a:rPr lang="ar-IQ" sz="2400" dirty="0">
                <a:latin typeface="Times New Roman"/>
                <a:ea typeface="Times New Roman"/>
                <a:cs typeface="Times New Roman"/>
              </a:rPr>
              <a:t>ظروف التربة الرطبة </a:t>
            </a:r>
            <a:r>
              <a:rPr lang="en-US" sz="2400" dirty="0">
                <a:solidFill>
                  <a:schemeClr val="accent1">
                    <a:lumMod val="75000"/>
                  </a:schemeClr>
                </a:solidFill>
                <a:latin typeface="Times New Roman"/>
                <a:ea typeface="Times New Roman"/>
                <a:cs typeface="Times New Roman"/>
              </a:rPr>
              <a:t>Moist</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ضرورية لنموه الا ان جذوره حساسة ضد رطوبة التربة الزائدة</a:t>
            </a:r>
            <a:r>
              <a:rPr lang="ar-IQ" sz="2400" dirty="0" smtClean="0">
                <a:latin typeface="Times New Roman"/>
                <a:ea typeface="Times New Roman"/>
                <a:cs typeface="Times New Roman"/>
              </a:rPr>
              <a:t>.</a:t>
            </a:r>
          </a:p>
          <a:p>
            <a:pPr algn="justLow" rtl="1">
              <a:spcBef>
                <a:spcPts val="0"/>
              </a:spcBef>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كما تؤثر درجة الـ</a:t>
            </a:r>
            <a:r>
              <a:rPr lang="en-US" sz="2400" dirty="0">
                <a:latin typeface="Times New Roman"/>
                <a:ea typeface="Times New Roman"/>
                <a:cs typeface="Times New Roman"/>
              </a:rPr>
              <a:t>pH </a:t>
            </a:r>
            <a:r>
              <a:rPr lang="ar-IQ" sz="2400" dirty="0">
                <a:latin typeface="Times New Roman"/>
                <a:ea typeface="Times New Roman"/>
                <a:cs typeface="Times New Roman"/>
              </a:rPr>
              <a:t> على النباتات ايضا″ إذ وجد ان احسن </a:t>
            </a:r>
            <a:r>
              <a:rPr lang="en-US" sz="2400" dirty="0">
                <a:latin typeface="Times New Roman"/>
                <a:ea typeface="Times New Roman"/>
                <a:cs typeface="Times New Roman"/>
              </a:rPr>
              <a:t>pH</a:t>
            </a:r>
            <a:r>
              <a:rPr lang="ar-IQ" sz="2400" dirty="0">
                <a:latin typeface="Times New Roman"/>
                <a:ea typeface="Times New Roman"/>
                <a:cs typeface="Times New Roman"/>
              </a:rPr>
              <a:t> هو 6,8 – 7,6 ويقل الحاصل اذا انخفضت عن 5, </a:t>
            </a:r>
            <a:endParaRPr lang="ar-IQ" sz="2400" dirty="0" smtClean="0">
              <a:latin typeface="Times New Roman"/>
              <a:ea typeface="Times New Roman"/>
              <a:cs typeface="Times New Roman"/>
            </a:endParaRPr>
          </a:p>
          <a:p>
            <a:pPr algn="justLow" rtl="1">
              <a:spcBef>
                <a:spcPts val="0"/>
              </a:spcBef>
              <a:buFont typeface="Wingdings"/>
              <a:buChar char="§"/>
            </a:pPr>
            <a:r>
              <a:rPr lang="ar-IQ" sz="2400" dirty="0" smtClean="0">
                <a:latin typeface="Times New Roman"/>
                <a:ea typeface="Times New Roman"/>
                <a:cs typeface="Times New Roman"/>
              </a:rPr>
              <a:t>النبات </a:t>
            </a:r>
            <a:r>
              <a:rPr lang="ar-IQ" sz="2400" dirty="0">
                <a:latin typeface="Times New Roman"/>
                <a:ea typeface="Times New Roman"/>
                <a:cs typeface="Times New Roman"/>
              </a:rPr>
              <a:t>حساس لبعض ملوثات الهواء مثل ثاني اوكسيد الكبريت ولكنه مقاوم لملوثات اخرى مثل الاوزون والاثيلين.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269549773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Autofit/>
          </a:bodyPr>
          <a:lstStyle/>
          <a:p>
            <a:pPr marL="0" lvl="0" indent="0" algn="just" rtl="1">
              <a:spcBef>
                <a:spcPts val="0"/>
              </a:spcBef>
              <a:buNone/>
            </a:pPr>
            <a:endParaRPr lang="ar-IQ"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كمية </a:t>
            </a:r>
            <a:r>
              <a:rPr lang="ar-IQ" sz="2400" b="1" dirty="0">
                <a:solidFill>
                  <a:srgbClr val="C00000"/>
                </a:solidFill>
                <a:latin typeface="Times New Roman"/>
                <a:ea typeface="Times New Roman"/>
                <a:cs typeface="Times New Roman"/>
              </a:rPr>
              <a:t>التقاوي وموعد وطريقة الزراعة </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يتكاثر </a:t>
            </a:r>
            <a:r>
              <a:rPr lang="ar-IQ" sz="2400" dirty="0">
                <a:ea typeface="Times New Roman"/>
                <a:cs typeface="Times New Roman"/>
              </a:rPr>
              <a:t>الشوندر بالبذور,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ويزرع </a:t>
            </a:r>
            <a:r>
              <a:rPr lang="ar-IQ" sz="2400" dirty="0">
                <a:ea typeface="Times New Roman"/>
                <a:cs typeface="Times New Roman"/>
              </a:rPr>
              <a:t>في العراق بين آب – كانون الاول ,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يحتوي </a:t>
            </a:r>
            <a:r>
              <a:rPr lang="ar-IQ" sz="2400" dirty="0">
                <a:ea typeface="Times New Roman"/>
                <a:cs typeface="Times New Roman"/>
              </a:rPr>
              <a:t>الغرام على حوالي 50 ثمرة  </a:t>
            </a:r>
            <a:r>
              <a:rPr lang="en-US" sz="2400" dirty="0">
                <a:solidFill>
                  <a:schemeClr val="accent1">
                    <a:lumMod val="75000"/>
                  </a:schemeClr>
                </a:solidFill>
                <a:latin typeface="Times New Roman"/>
                <a:ea typeface="Times New Roman"/>
              </a:rPr>
              <a:t>seed ball </a:t>
            </a:r>
            <a:r>
              <a:rPr lang="ar-IQ" sz="2400" dirty="0">
                <a:latin typeface="Times New Roman"/>
                <a:ea typeface="Times New Roman"/>
              </a:rPr>
              <a:t>, تحتوي كل ثمرة على 2 – 6  بذور</a:t>
            </a:r>
            <a:r>
              <a:rPr lang="ar-IQ" sz="2400" dirty="0" smtClean="0">
                <a:latin typeface="Times New Roman"/>
                <a:ea typeface="Times New Roman"/>
              </a:rPr>
              <a:t>,</a:t>
            </a:r>
          </a:p>
          <a:p>
            <a:pPr algn="just" rtl="1">
              <a:buFont typeface="Wingdings"/>
              <a:buChar char="§"/>
            </a:pPr>
            <a:r>
              <a:rPr lang="ar-IQ" sz="2400" dirty="0" smtClean="0">
                <a:latin typeface="Times New Roman"/>
                <a:ea typeface="Times New Roman"/>
              </a:rPr>
              <a:t> </a:t>
            </a:r>
            <a:r>
              <a:rPr lang="ar-IQ" sz="2400" dirty="0">
                <a:latin typeface="Times New Roman"/>
                <a:ea typeface="Times New Roman"/>
              </a:rPr>
              <a:t>يحتاج الدونم في العراق 5 كغم.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بادرات </a:t>
            </a:r>
            <a:r>
              <a:rPr lang="ar-IQ" sz="2400" dirty="0">
                <a:latin typeface="Times New Roman"/>
                <a:ea typeface="Times New Roman"/>
              </a:rPr>
              <a:t>الشوندر ضعيفة في بداية نموها لذلك يجب تحضير الارض جيدا وان تكون مفككة وخالية من الكتل الترابية الكبيرة والشوائب.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وعند </a:t>
            </a:r>
            <a:r>
              <a:rPr lang="ar-IQ" sz="2400" dirty="0">
                <a:latin typeface="Times New Roman"/>
                <a:ea typeface="Times New Roman"/>
              </a:rPr>
              <a:t>زراعة البذور يجب ان لايتجاوز عمق الزراعة 1,5سم في الترب المزيجية الرملية و 1 سم في الترب الثقيلة نسبيا. </a:t>
            </a:r>
            <a:endParaRPr lang="ar-IQ" sz="2400" dirty="0" smtClean="0">
              <a:latin typeface="Times New Roman"/>
              <a:ea typeface="Times New Roman"/>
            </a:endParaRPr>
          </a:p>
        </p:txBody>
      </p:sp>
    </p:spTree>
    <p:extLst>
      <p:ext uri="{BB962C8B-B14F-4D97-AF65-F5344CB8AC3E}">
        <p14:creationId xmlns:p14="http://schemas.microsoft.com/office/powerpoint/2010/main" val="23275916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Autofit/>
          </a:bodyPr>
          <a:lstStyle/>
          <a:p>
            <a:pPr marL="0" lvl="0" indent="0" algn="just" rtl="1">
              <a:spcBef>
                <a:spcPts val="0"/>
              </a:spcBef>
              <a:buNone/>
            </a:pPr>
            <a:endParaRPr lang="ar-IQ"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كمية </a:t>
            </a:r>
            <a:r>
              <a:rPr lang="ar-IQ" sz="2400" b="1" dirty="0">
                <a:solidFill>
                  <a:srgbClr val="C00000"/>
                </a:solidFill>
                <a:latin typeface="Times New Roman"/>
                <a:ea typeface="Times New Roman"/>
                <a:cs typeface="Times New Roman"/>
              </a:rPr>
              <a:t>التقاوي وموعد وطريقة الزراعة </a:t>
            </a:r>
            <a:endParaRPr lang="en-US" sz="2400" dirty="0">
              <a:solidFill>
                <a:srgbClr val="C00000"/>
              </a:solidFill>
              <a:latin typeface="Times New Roman"/>
              <a:ea typeface="Times New Roman"/>
            </a:endParaRPr>
          </a:p>
          <a:p>
            <a:pPr algn="just" rtl="1">
              <a:buFont typeface="Wingdings"/>
              <a:buChar char="§"/>
            </a:pPr>
            <a:r>
              <a:rPr lang="ar-IQ" sz="2400" dirty="0" smtClean="0">
                <a:latin typeface="Times New Roman"/>
                <a:ea typeface="Times New Roman"/>
              </a:rPr>
              <a:t>ان </a:t>
            </a:r>
            <a:r>
              <a:rPr lang="ar-IQ" sz="2400" dirty="0">
                <a:latin typeface="Times New Roman"/>
                <a:ea typeface="Times New Roman"/>
              </a:rPr>
              <a:t>الحرارة والجفاف وتصلب قشرة التربة قد تعيق انبات البذور والبادرات وان تغطية البذور بالرمل بدلا من التربة يمكن ان يمنع هذه المشكلة</a:t>
            </a:r>
            <a:r>
              <a:rPr lang="ar-IQ" sz="2400" dirty="0" smtClean="0">
                <a:latin typeface="Times New Roman"/>
                <a:ea typeface="Times New Roman"/>
              </a:rPr>
              <a:t>.</a:t>
            </a:r>
          </a:p>
          <a:p>
            <a:pPr algn="just" rtl="1">
              <a:buFont typeface="Wingdings"/>
              <a:buChar char="§"/>
            </a:pPr>
            <a:r>
              <a:rPr lang="ar-IQ" sz="2400" dirty="0" smtClean="0">
                <a:latin typeface="Times New Roman"/>
                <a:ea typeface="Times New Roman"/>
              </a:rPr>
              <a:t> </a:t>
            </a:r>
            <a:r>
              <a:rPr lang="ar-IQ" sz="2400" dirty="0">
                <a:latin typeface="Times New Roman"/>
                <a:ea typeface="Times New Roman"/>
              </a:rPr>
              <a:t>تعتمد مسافات الزراعة على الظروف المحلية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وعموما </a:t>
            </a:r>
            <a:r>
              <a:rPr lang="ar-IQ" sz="2400" dirty="0">
                <a:latin typeface="Times New Roman"/>
                <a:ea typeface="Times New Roman"/>
              </a:rPr>
              <a:t>فان المسافة بين المروز حوالي 30 سم بالنسبة للمساحات الصغيرة التي تزرع باليد.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اما </a:t>
            </a:r>
            <a:r>
              <a:rPr lang="ar-IQ" sz="2400" dirty="0">
                <a:latin typeface="Times New Roman"/>
                <a:ea typeface="Times New Roman"/>
              </a:rPr>
              <a:t>بالنسبة للمساحات الكبيرة التي تزرع بواسطة المكائن فتتراوح  بين 45 – 50 سم وتزرع 5 – 6 بذور لكل 20 سم من المرز او بمعدل 3 – 4 كغم دونم</a:t>
            </a:r>
            <a:r>
              <a:rPr lang="ar-IQ" sz="2400" baseline="30000" dirty="0">
                <a:latin typeface="Times New Roman"/>
                <a:ea typeface="Times New Roman"/>
              </a:rPr>
              <a:t>-1</a:t>
            </a:r>
            <a:r>
              <a:rPr lang="ar-IQ" sz="2400" dirty="0">
                <a:latin typeface="Times New Roman"/>
                <a:ea typeface="Times New Roman"/>
              </a:rPr>
              <a:t>. </a:t>
            </a:r>
            <a:endParaRPr lang="en-US" sz="2400" dirty="0"/>
          </a:p>
        </p:txBody>
      </p:sp>
    </p:spTree>
    <p:extLst>
      <p:ext uri="{BB962C8B-B14F-4D97-AF65-F5344CB8AC3E}">
        <p14:creationId xmlns:p14="http://schemas.microsoft.com/office/powerpoint/2010/main" val="175549910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3449</Words>
  <Application>Microsoft Office PowerPoint</Application>
  <PresentationFormat>On-screen Show (4:3)</PresentationFormat>
  <Paragraphs>386</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vt:lpstr>
      <vt:lpstr>.</vt:lpstr>
      <vt:lpstr>.</vt:lpstr>
      <vt:lpstr>PowerPoint Presentation</vt:lpstr>
      <vt:lpstr>.</vt:lpstr>
      <vt:lpstr>.</vt:lpstr>
      <vt:lpstr>.</vt:lpstr>
      <vt:lpstr>.</vt:lpstr>
      <vt:lpstr>.</vt:lpstr>
      <vt:lpstr>.</vt:lpstr>
      <vt:lpstr>PowerPoint Presentation</vt:lpstr>
      <vt:lpstr>PowerPoint Presentation</vt:lpstr>
      <vt:lpstr>PowerPoint Presentation</vt:lpstr>
      <vt:lpstr>PowerPoint Presentation</vt:lpstr>
      <vt:lpstr>.</vt:lpstr>
      <vt:lpstr>.</vt:lpstr>
      <vt:lpstr>PowerPoint Presentation</vt:lpstr>
      <vt:lpstr>PowerPoint Presentation</vt:lpstr>
      <vt:lpstr>PowerPoint Presentation</vt:lpstr>
      <vt:lpstr>.</vt:lpstr>
      <vt:lpstr>.</vt:lpstr>
      <vt:lpstr>PowerPoint Presentation</vt:lpstr>
      <vt:lpstr>PowerPoint Presentation</vt:lpstr>
      <vt:lpstr>.</vt:lpstr>
      <vt:lpstr>PowerPoint Presentation</vt:lpstr>
      <vt:lpstr>PowerPoint Presentation</vt:lpstr>
      <vt:lpstr>PowerPoint Presentation</vt:lpstr>
      <vt:lpstr>PowerPoint Presentation</vt:lpstr>
      <vt:lpstr>.</vt:lpstr>
      <vt:lpstr>.</vt:lpstr>
      <vt:lpstr>.</vt:lpstr>
      <vt:lpstr>PowerPoint Presentation</vt:lpstr>
      <vt:lpstr>.</vt:lpstr>
      <vt:lpstr>.</vt:lpstr>
      <vt:lpstr>PowerPoint Presentation</vt:lpstr>
      <vt:lpstr>PowerPoint Presentation</vt:lpstr>
      <vt:lpstr>.</vt:lpstr>
      <vt:lpstr>.</vt:lpstr>
      <vt:lpstr>PowerPoint Presentation</vt:lpstr>
      <vt:lpstr>PowerPoint Presentation</vt:lpstr>
      <vt:lpstr>PowerPoint Presentation</vt:lpstr>
      <vt:lpstr>PowerPoint Presentation</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19</cp:revision>
  <dcterms:created xsi:type="dcterms:W3CDTF">2006-08-16T00:00:00Z</dcterms:created>
  <dcterms:modified xsi:type="dcterms:W3CDTF">2012-06-02T21:46:17Z</dcterms:modified>
</cp:coreProperties>
</file>